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325" r:id="rId4"/>
    <p:sldId id="363" r:id="rId5"/>
    <p:sldId id="362" r:id="rId6"/>
    <p:sldId id="313" r:id="rId7"/>
    <p:sldId id="310" r:id="rId8"/>
    <p:sldId id="262" r:id="rId9"/>
    <p:sldId id="311" r:id="rId10"/>
    <p:sldId id="357" r:id="rId11"/>
    <p:sldId id="312" r:id="rId12"/>
    <p:sldId id="314" r:id="rId13"/>
    <p:sldId id="324" r:id="rId14"/>
    <p:sldId id="338" r:id="rId15"/>
    <p:sldId id="323" r:id="rId16"/>
    <p:sldId id="322" r:id="rId17"/>
    <p:sldId id="359" r:id="rId18"/>
    <p:sldId id="360" r:id="rId19"/>
    <p:sldId id="320" r:id="rId20"/>
    <p:sldId id="336" r:id="rId21"/>
    <p:sldId id="268" r:id="rId22"/>
    <p:sldId id="365" r:id="rId23"/>
    <p:sldId id="327" r:id="rId24"/>
    <p:sldId id="328" r:id="rId25"/>
    <p:sldId id="366" r:id="rId26"/>
    <p:sldId id="367" r:id="rId27"/>
    <p:sldId id="342" r:id="rId28"/>
    <p:sldId id="318" r:id="rId29"/>
    <p:sldId id="334" r:id="rId30"/>
    <p:sldId id="364" r:id="rId31"/>
    <p:sldId id="279" r:id="rId32"/>
    <p:sldId id="356" r:id="rId33"/>
  </p:sldIdLst>
  <p:sldSz cx="9144000" cy="6858000" type="screen4x3"/>
  <p:notesSz cx="9283700" cy="6985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66CCFF"/>
    <a:srgbClr val="F4DD7C"/>
    <a:srgbClr val="80C535"/>
    <a:srgbClr val="FF0505"/>
    <a:srgbClr val="FF9900"/>
    <a:srgbClr val="FFCC00"/>
    <a:srgbClr val="0099FF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56" autoAdjust="0"/>
    <p:restoredTop sz="99701" autoAdjust="0"/>
  </p:normalViewPr>
  <p:slideViewPr>
    <p:cSldViewPr>
      <p:cViewPr>
        <p:scale>
          <a:sx n="140" d="100"/>
          <a:sy n="140" d="100"/>
        </p:scale>
        <p:origin x="-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58615" y="0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D4BA508D-6A67-406E-AD69-14DDDC15AE5F}" type="datetimeFigureOut">
              <a:rPr lang="en-CA" smtClean="0"/>
              <a:t>02/11/2012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34538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58615" y="6634538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EDAB7D27-C776-4F33-A25D-E3116755089F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63761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58615" y="0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A59761-0B47-4EFE-9528-4D9ED59AA6C2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3875"/>
            <a:ext cx="3492500" cy="2619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CA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8370" y="3317876"/>
            <a:ext cx="7426960" cy="3143250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34538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58615" y="6634538"/>
            <a:ext cx="4022936" cy="3492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C1DF82-EC2F-4A74-9779-036811DD6D9A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568649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04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 smtClean="0"/>
              <a:t>Add this to OCASI Presentation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C175-ED0E-487C-9ECF-4696C8B91AF7}" type="slidenum">
              <a:rPr lang="en-CA" smtClean="0"/>
              <a:pPr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5045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C175-ED0E-487C-9ECF-4696C8B91AF7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Add this to OCASI Presentation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C175-ED0E-487C-9ECF-4696C8B91AF7}" type="slidenum">
              <a:rPr lang="en-CA" smtClean="0"/>
              <a:pPr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82732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957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 smtClean="0"/>
              <a:t>Add this to OCASI Presentation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C175-ED0E-487C-9ECF-4696C8B91AF7}" type="slidenum">
              <a:rPr lang="en-CA" smtClean="0"/>
              <a:pPr/>
              <a:t>10</a:t>
            </a:fld>
            <a:endParaRPr lang="en-CA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957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 smtClean="0"/>
              <a:t>Add this to OCASI Presentation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C175-ED0E-487C-9ECF-4696C8B91AF7}" type="slidenum">
              <a:rPr lang="en-CA" smtClean="0"/>
              <a:pPr/>
              <a:t>15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514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O2O</a:t>
            </a:r>
            <a:r>
              <a:rPr lang="fr-CA" baseline="0" dirty="0" smtClean="0"/>
              <a:t> </a:t>
            </a:r>
            <a:r>
              <a:rPr lang="fr-CA" baseline="0" dirty="0" err="1" smtClean="0"/>
              <a:t>account</a:t>
            </a:r>
            <a:r>
              <a:rPr lang="fr-CA" baseline="0" dirty="0" smtClean="0"/>
              <a:t> to store information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1DF82-EC2F-4A74-9779-036811DD6D9A}" type="slidenum">
              <a:rPr lang="en-CA" smtClean="0"/>
              <a:pPr>
                <a:defRPr/>
              </a:pPr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04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Access? </a:t>
            </a:r>
            <a:r>
              <a:rPr lang="en-US" dirty="0"/>
              <a:t>…</a:t>
            </a:r>
            <a:r>
              <a:rPr lang="en-US" dirty="0">
                <a:solidFill>
                  <a:srgbClr val="FF0000"/>
                </a:solidFill>
              </a:rPr>
              <a:t>. </a:t>
            </a:r>
            <a:r>
              <a:rPr lang="en-US" dirty="0"/>
              <a:t>Screen shots – Once we have access we can add them.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C175-ED0E-487C-9ECF-4696C8B91AF7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957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 smtClean="0"/>
              <a:t>Add this to OCASI Presentation </a:t>
            </a:r>
          </a:p>
          <a:p>
            <a:endParaRPr lang="fr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C175-ED0E-487C-9ECF-4696C8B91AF7}" type="slidenum">
              <a:rPr lang="en-CA" smtClean="0"/>
              <a:pPr/>
              <a:t>27</a:t>
            </a:fld>
            <a:endParaRPr lang="en-CA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957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 smtClean="0"/>
              <a:t>Add this to OCASI Presentation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C175-ED0E-487C-9ECF-4696C8B91AF7}" type="slidenum">
              <a:rPr lang="en-CA" smtClean="0"/>
              <a:pPr/>
              <a:t>28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57714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957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 smtClean="0"/>
              <a:t>Add this to OCASI Presentation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C175-ED0E-487C-9ECF-4696C8B91AF7}" type="slidenum">
              <a:rPr lang="en-CA" smtClean="0"/>
              <a:pPr/>
              <a:t>29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65863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F19A9-E090-4529-946A-5C3ED55B9B34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B4B18-4B98-45B1-9099-99C1C1F7881B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281FF-06F1-4E17-96DB-FFA3EF869E60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194F9-A0D3-4AAA-A3CC-AA0181F28684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77910" y="63373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</a:lstStyle>
          <a:p>
            <a:fld id="{B2ECF350-73B3-8B44-9D9B-F71CA786E0BE}" type="datetimeFigureOut">
              <a:rPr lang="fr-FR" smtClean="0"/>
              <a:pPr/>
              <a:t>02/11/2012</a:t>
            </a:fld>
            <a:endParaRPr lang="fr-FR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-267037" y="-647363"/>
            <a:ext cx="9653798" cy="6473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83783-27E5-4156-85F7-2922570853F3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AC8C0-E6E9-4D51-BC3A-95BF59EA78A6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6FC99-D62E-4F4E-97A2-2EBFE7366650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ABFCF-B61F-441A-99F0-7F5CEB435375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E962F-6AC3-4D31-8C4B-6B64390D3B46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384B6-7494-461C-B1F6-A00F9D2B0035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8C8A3-6680-4D88-B7D7-5E78F36B4E0C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E79AD-2944-4240-B9CB-60B6AA11D7EC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3E51F-871D-47F0-9CC1-BBAE2C4EB9FA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8C352-2FDC-402E-BB9A-0D8EC22378EF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AF31F-6499-480C-8B15-13BC9F647BE3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FBB24-4B03-48A4-9E9F-9022F28DA45D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E3130-EC7C-4864-A6CE-539153FBD036}" type="datetimeFigureOut">
              <a:rPr lang="en-CA"/>
              <a:pPr>
                <a:defRPr/>
              </a:pPr>
              <a:t>02/11/2012</a:t>
            </a:fld>
            <a:endParaRPr lang="en-CA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B819E-C0F5-4DB5-895B-94C7F939559F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pic>
        <p:nvPicPr>
          <p:cNvPr id="7" name="Picture 36" descr="Ontario_logo.jp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419872" y="6297531"/>
            <a:ext cx="877356" cy="29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7" descr="Canada-Immigration_Logo.jp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1806" y="6297531"/>
            <a:ext cx="2820034" cy="35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 userDrawn="1"/>
        </p:nvCxnSpPr>
        <p:spPr>
          <a:xfrm>
            <a:off x="323528" y="6237312"/>
            <a:ext cx="532859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9"/>
          <p:cNvSpPr txBox="1">
            <a:spLocks noChangeArrowheads="1"/>
          </p:cNvSpPr>
          <p:nvPr userDrawn="1"/>
        </p:nvSpPr>
        <p:spPr bwMode="auto">
          <a:xfrm>
            <a:off x="251520" y="6021288"/>
            <a:ext cx="2663825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 sz="700" dirty="0">
                <a:cs typeface="Arial" charset="0"/>
              </a:rPr>
              <a:t>Funded by / Financé par</a:t>
            </a:r>
            <a:endParaRPr lang="en-CA" sz="700" dirty="0">
              <a:cs typeface="Arial" charset="0"/>
            </a:endParaRPr>
          </a:p>
        </p:txBody>
      </p:sp>
      <p:pic>
        <p:nvPicPr>
          <p:cNvPr id="11" name="Picture 10" descr="O2O_Logo_BILINGUAL_FR_EN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5779701" y="6093296"/>
            <a:ext cx="3040771" cy="4882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hyperlink" Target="http://www.costi.org/index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1.jpeg"/><Relationship Id="rId7" Type="http://schemas.openxmlformats.org/officeDocument/2006/relationships/image" Target="../media/image7.jpeg"/><Relationship Id="rId12" Type="http://schemas.openxmlformats.org/officeDocument/2006/relationships/hyperlink" Target="mailto:maria.delgado@collegeboreal.ca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hyperlink" Target="mailto:mushtaq@costi.org" TargetMode="External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hyperlink" Target="http://www.costi.org/index.php" TargetMode="External"/><Relationship Id="rId9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hyperlink" Target="http://www.costi.org/index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5580112" y="2420888"/>
            <a:ext cx="3098139" cy="3096344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endParaRPr lang="fr-CA" sz="800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00192" y="2996953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>
                <a:latin typeface="Arial" pitchFamily="34" charset="0"/>
                <a:cs typeface="Arial" pitchFamily="34" charset="0"/>
              </a:rPr>
              <a:t>An </a:t>
            </a:r>
            <a:r>
              <a:rPr lang="fr-CA" dirty="0" smtClean="0">
                <a:latin typeface="Arial" pitchFamily="34" charset="0"/>
                <a:cs typeface="Arial" pitchFamily="34" charset="0"/>
              </a:rPr>
              <a:t>Introduction </a:t>
            </a:r>
          </a:p>
          <a:p>
            <a:r>
              <a:rPr lang="fr-CA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fr-CA" dirty="0">
                <a:latin typeface="Arial" pitchFamily="34" charset="0"/>
                <a:cs typeface="Arial" pitchFamily="34" charset="0"/>
              </a:rPr>
              <a:t>Newcomers </a:t>
            </a:r>
            <a:endParaRPr lang="fr-CA" dirty="0" smtClean="0">
              <a:latin typeface="Arial" pitchFamily="34" charset="0"/>
              <a:cs typeface="Arial" pitchFamily="34" charset="0"/>
            </a:endParaRPr>
          </a:p>
          <a:p>
            <a:r>
              <a:rPr lang="fr-CA" dirty="0" smtClean="0">
                <a:latin typeface="Arial" pitchFamily="34" charset="0"/>
                <a:cs typeface="Arial" pitchFamily="34" charset="0"/>
              </a:rPr>
              <a:t>Settling in Ontario</a:t>
            </a:r>
          </a:p>
          <a:p>
            <a:pPr>
              <a:spcAft>
                <a:spcPts val="0"/>
              </a:spcAft>
            </a:pPr>
            <a:r>
              <a:rPr lang="fr-CA" dirty="0" smtClean="0">
                <a:solidFill>
                  <a:schemeClr val="bg1"/>
                </a:solidFill>
                <a:cs typeface="Arial" charset="0"/>
              </a:rPr>
              <a:t>Une </a:t>
            </a:r>
          </a:p>
          <a:p>
            <a:pPr>
              <a:spcAft>
                <a:spcPts val="0"/>
              </a:spcAft>
            </a:pPr>
            <a:r>
              <a:rPr lang="fr-CA" dirty="0" smtClean="0">
                <a:solidFill>
                  <a:schemeClr val="bg1"/>
                </a:solidFill>
                <a:cs typeface="Arial" charset="0"/>
              </a:rPr>
              <a:t>Introduction à l’établissement</a:t>
            </a:r>
          </a:p>
          <a:p>
            <a:pPr>
              <a:spcAft>
                <a:spcPts val="0"/>
              </a:spcAft>
            </a:pPr>
            <a:r>
              <a:rPr lang="fr-CA" dirty="0" smtClean="0">
                <a:solidFill>
                  <a:schemeClr val="bg1"/>
                </a:solidFill>
                <a:cs typeface="Arial" charset="0"/>
              </a:rPr>
              <a:t>en Ontario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5724128" y="6093296"/>
            <a:ext cx="3347864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6" name="Picture 5" descr="O2O_Logo_BILINGUAL_FR_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3268" y="476672"/>
            <a:ext cx="6223188" cy="999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-36512" y="0"/>
            <a:ext cx="5229439" cy="3168352"/>
            <a:chOff x="-36512" y="0"/>
            <a:chExt cx="5229439" cy="3168352"/>
          </a:xfrm>
        </p:grpSpPr>
        <p:grpSp>
          <p:nvGrpSpPr>
            <p:cNvPr id="2" name="Group 11"/>
            <p:cNvGrpSpPr/>
            <p:nvPr/>
          </p:nvGrpSpPr>
          <p:grpSpPr>
            <a:xfrm>
              <a:off x="-36512" y="0"/>
              <a:ext cx="5229439" cy="3168352"/>
              <a:chOff x="1" y="1"/>
              <a:chExt cx="6524311" cy="3952874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1"/>
                <a:ext cx="6524311" cy="39528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" name="Group 10"/>
              <p:cNvGrpSpPr/>
              <p:nvPr/>
            </p:nvGrpSpPr>
            <p:grpSpPr>
              <a:xfrm>
                <a:off x="2857500" y="2827810"/>
                <a:ext cx="2505076" cy="1060623"/>
                <a:chOff x="2857500" y="2827810"/>
                <a:chExt cx="2505076" cy="1060623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2857500" y="3181351"/>
                  <a:ext cx="2362200" cy="7070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40000" dist="23000" dir="5400000" rotWithShape="0">
                    <a:schemeClr val="bg1">
                      <a:alpha val="35000"/>
                    </a:scheme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 dirty="0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3552823" y="2827810"/>
                  <a:ext cx="1809753" cy="7070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40000" dist="23000" dir="5400000" rotWithShape="0">
                    <a:schemeClr val="bg1">
                      <a:alpha val="35000"/>
                    </a:scheme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 dirty="0"/>
                </a:p>
              </p:txBody>
            </p:sp>
          </p:grpSp>
        </p:grpSp>
        <p:sp>
          <p:nvSpPr>
            <p:cNvPr id="17" name="Oval 16"/>
            <p:cNvSpPr/>
            <p:nvPr/>
          </p:nvSpPr>
          <p:spPr>
            <a:xfrm>
              <a:off x="1440040" y="252000"/>
              <a:ext cx="72008" cy="7200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2555776" y="1700808"/>
              <a:ext cx="72008" cy="7200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9" name="Oval 18"/>
            <p:cNvSpPr/>
            <p:nvPr/>
          </p:nvSpPr>
          <p:spPr>
            <a:xfrm flipH="1" flipV="1">
              <a:off x="2438049" y="1727097"/>
              <a:ext cx="45719" cy="4571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2627784" y="1052736"/>
              <a:ext cx="144016" cy="144016"/>
            </a:xfrm>
            <a:prstGeom prst="ellipse">
              <a:avLst/>
            </a:prstGeom>
            <a:solidFill>
              <a:srgbClr val="80C5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2" name="Oval 21"/>
            <p:cNvSpPr/>
            <p:nvPr/>
          </p:nvSpPr>
          <p:spPr>
            <a:xfrm flipH="1" flipV="1">
              <a:off x="2051720" y="2087137"/>
              <a:ext cx="45719" cy="4571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3" name="Oval 22"/>
            <p:cNvSpPr/>
            <p:nvPr/>
          </p:nvSpPr>
          <p:spPr>
            <a:xfrm flipH="1" flipV="1">
              <a:off x="1429934" y="2348880"/>
              <a:ext cx="72007" cy="7200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4" name="Oval 23"/>
            <p:cNvSpPr/>
            <p:nvPr/>
          </p:nvSpPr>
          <p:spPr>
            <a:xfrm flipH="1" flipV="1">
              <a:off x="683567" y="2924943"/>
              <a:ext cx="72008" cy="7200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35496" y="188640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7504" y="44624"/>
              <a:ext cx="11521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900" dirty="0" smtClean="0"/>
                <a:t>Thunder Bay</a:t>
              </a:r>
              <a:endParaRPr lang="en-CA" sz="900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51520" y="3573016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A" sz="2400" b="1" dirty="0" smtClean="0"/>
              <a:t>Participating Service Delivery Agencies</a:t>
            </a:r>
            <a:endParaRPr lang="en-CA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03440" y="908720"/>
            <a:ext cx="4717032" cy="546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A" sz="1600" b="1" dirty="0" smtClean="0">
                <a:solidFill>
                  <a:srgbClr val="80C535"/>
                </a:solidFill>
              </a:rPr>
              <a:t>Toronto </a:t>
            </a:r>
            <a:r>
              <a:rPr lang="fr-CA" sz="1600" dirty="0" smtClean="0"/>
              <a:t>               </a:t>
            </a:r>
          </a:p>
          <a:p>
            <a:pPr algn="r"/>
            <a:r>
              <a:rPr lang="en-CA" sz="1600" dirty="0" smtClean="0"/>
              <a:t>WoodGreen Community Services </a:t>
            </a:r>
            <a:endParaRPr lang="fr-CA" sz="1600" dirty="0" smtClean="0"/>
          </a:p>
          <a:p>
            <a:pPr algn="r"/>
            <a:r>
              <a:rPr lang="en-CA" sz="1600" dirty="0" smtClean="0"/>
              <a:t>Thorncliffe Neighbourhood Office of Toronto </a:t>
            </a:r>
          </a:p>
          <a:p>
            <a:pPr algn="r"/>
            <a:r>
              <a:rPr lang="en-CA" sz="1600" dirty="0" smtClean="0"/>
              <a:t>Working Women Community Centre</a:t>
            </a:r>
          </a:p>
          <a:p>
            <a:pPr algn="r"/>
            <a:endParaRPr lang="fr-CA" sz="500" dirty="0" smtClean="0"/>
          </a:p>
          <a:p>
            <a:pPr algn="r"/>
            <a:r>
              <a:rPr lang="en-CA" sz="1600" b="1" dirty="0" smtClean="0">
                <a:solidFill>
                  <a:srgbClr val="80C535"/>
                </a:solidFill>
              </a:rPr>
              <a:t>Peel and Halton      </a:t>
            </a:r>
          </a:p>
          <a:p>
            <a:pPr algn="r"/>
            <a:r>
              <a:rPr lang="en-CA" sz="1600" dirty="0" smtClean="0"/>
              <a:t>Catholic Crosscultural Services </a:t>
            </a:r>
          </a:p>
          <a:p>
            <a:pPr algn="r"/>
            <a:endParaRPr lang="en-CA" sz="600" dirty="0" smtClean="0"/>
          </a:p>
          <a:p>
            <a:pPr algn="r"/>
            <a:r>
              <a:rPr lang="en-CA" sz="1600" b="1" dirty="0" smtClean="0">
                <a:solidFill>
                  <a:srgbClr val="80C535"/>
                </a:solidFill>
              </a:rPr>
              <a:t>York and Simcoe </a:t>
            </a:r>
          </a:p>
          <a:p>
            <a:pPr algn="r"/>
            <a:r>
              <a:rPr lang="en-CA" sz="1600" dirty="0" smtClean="0"/>
              <a:t>Centre for Information and Community Services</a:t>
            </a:r>
          </a:p>
          <a:p>
            <a:pPr algn="r"/>
            <a:r>
              <a:rPr lang="en-CA" sz="600" dirty="0" smtClean="0"/>
              <a:t> </a:t>
            </a:r>
          </a:p>
          <a:p>
            <a:pPr algn="r"/>
            <a:r>
              <a:rPr lang="en-CA" sz="1600" b="1" dirty="0" smtClean="0">
                <a:solidFill>
                  <a:srgbClr val="80C535"/>
                </a:solidFill>
              </a:rPr>
              <a:t>West Region   </a:t>
            </a:r>
          </a:p>
          <a:p>
            <a:pPr algn="r"/>
            <a:r>
              <a:rPr lang="en-CA" sz="1600" dirty="0" smtClean="0"/>
              <a:t>YMCA of Hamilton/Burlington/Brantford </a:t>
            </a:r>
          </a:p>
          <a:p>
            <a:pPr algn="r"/>
            <a:r>
              <a:rPr lang="en-CA" sz="1600" dirty="0" smtClean="0"/>
              <a:t>YMCAs of Cambridge &amp; Kitchener Waterloo</a:t>
            </a:r>
          </a:p>
          <a:p>
            <a:pPr algn="r"/>
            <a:endParaRPr lang="en-CA" sz="600" dirty="0" smtClean="0"/>
          </a:p>
          <a:p>
            <a:pPr algn="r"/>
            <a:r>
              <a:rPr lang="en-CA" sz="1600" b="1" dirty="0" smtClean="0">
                <a:solidFill>
                  <a:srgbClr val="80C535"/>
                </a:solidFill>
              </a:rPr>
              <a:t>East Region</a:t>
            </a:r>
          </a:p>
          <a:p>
            <a:pPr algn="r"/>
            <a:r>
              <a:rPr lang="en-CA" sz="1600" dirty="0" smtClean="0"/>
              <a:t>Catholic Immigration Centre- Ottawa </a:t>
            </a:r>
          </a:p>
          <a:p>
            <a:pPr algn="r"/>
            <a:r>
              <a:rPr lang="en-CA" sz="1600" b="1" dirty="0" smtClean="0">
                <a:solidFill>
                  <a:srgbClr val="80C535"/>
                </a:solidFill>
              </a:rPr>
              <a:t>			North Region</a:t>
            </a:r>
            <a:r>
              <a:rPr lang="fr-CA" sz="1600" dirty="0" smtClean="0"/>
              <a:t>	</a:t>
            </a:r>
            <a:r>
              <a:rPr lang="en-CA" sz="1600" dirty="0" smtClean="0"/>
              <a:t>Thunder Bay Multicultural Association</a:t>
            </a:r>
          </a:p>
          <a:p>
            <a:pPr algn="r"/>
            <a:endParaRPr lang="fr-CA" sz="600" dirty="0" smtClean="0"/>
          </a:p>
          <a:p>
            <a:pPr algn="r"/>
            <a:r>
              <a:rPr lang="en-CA" sz="1600" b="1" dirty="0" smtClean="0">
                <a:solidFill>
                  <a:srgbClr val="00B0F0"/>
                </a:solidFill>
              </a:rPr>
              <a:t>Across Ontario</a:t>
            </a:r>
          </a:p>
          <a:p>
            <a:pPr algn="r"/>
            <a:r>
              <a:rPr lang="fr-CA" sz="1600" dirty="0" smtClean="0"/>
              <a:t>Collège Boréal </a:t>
            </a:r>
          </a:p>
          <a:p>
            <a:endParaRPr lang="fr-CA" sz="1600" dirty="0" smtClean="0"/>
          </a:p>
          <a:p>
            <a:endParaRPr lang="fr-CA" sz="1600" dirty="0" smtClean="0"/>
          </a:p>
          <a:p>
            <a:r>
              <a:rPr lang="fr-CA" sz="1600" dirty="0" smtClean="0"/>
              <a:t> </a:t>
            </a:r>
            <a:endParaRPr lang="en-CA" sz="1600" dirty="0"/>
          </a:p>
        </p:txBody>
      </p:sp>
      <p:grpSp>
        <p:nvGrpSpPr>
          <p:cNvPr id="4" name="Group 15"/>
          <p:cNvGrpSpPr/>
          <p:nvPr/>
        </p:nvGrpSpPr>
        <p:grpSpPr>
          <a:xfrm>
            <a:off x="6738301" y="5085184"/>
            <a:ext cx="497995" cy="353541"/>
            <a:chOff x="1482915" y="3038296"/>
            <a:chExt cx="497995" cy="353541"/>
          </a:xfrm>
        </p:grpSpPr>
        <p:sp>
          <p:nvSpPr>
            <p:cNvPr id="14" name="Oval 13"/>
            <p:cNvSpPr/>
            <p:nvPr/>
          </p:nvSpPr>
          <p:spPr>
            <a:xfrm>
              <a:off x="1554923" y="3038296"/>
              <a:ext cx="323850" cy="35354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82915" y="3038296"/>
              <a:ext cx="497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b="1" dirty="0" smtClean="0">
                  <a:solidFill>
                    <a:schemeClr val="bg1"/>
                  </a:solidFill>
                </a:rPr>
                <a:t>FR</a:t>
              </a:r>
              <a:endParaRPr lang="en-CA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410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996952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6600" b="1" dirty="0" smtClean="0">
                <a:solidFill>
                  <a:srgbClr val="80C535"/>
                </a:solidFill>
              </a:rPr>
              <a:t>O2O Tools</a:t>
            </a:r>
            <a:endParaRPr lang="en-CA" sz="6600" b="1" dirty="0" smtClean="0">
              <a:solidFill>
                <a:srgbClr val="80C535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11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6300192" y="2060848"/>
            <a:ext cx="2304256" cy="2304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6084168" y="270892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solidFill>
                  <a:schemeClr val="bg1"/>
                </a:solidFill>
              </a:rPr>
              <a:t>O2O </a:t>
            </a:r>
          </a:p>
          <a:p>
            <a:pPr algn="ctr"/>
            <a:r>
              <a:rPr lang="en-CA" sz="2400" dirty="0" smtClean="0">
                <a:solidFill>
                  <a:schemeClr val="bg1"/>
                </a:solidFill>
              </a:rPr>
              <a:t>Project Tools</a:t>
            </a:r>
          </a:p>
        </p:txBody>
      </p:sp>
      <p:pic>
        <p:nvPicPr>
          <p:cNvPr id="16" name="Picture 15" descr="O2O_Logo_BILINGUAL_FR_EN-RE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6424" y="404664"/>
            <a:ext cx="4644008" cy="745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755576" y="2924944"/>
            <a:ext cx="82809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  <a:cs typeface="Arial" charset="0"/>
              </a:rPr>
              <a:t>O2O Workbook</a:t>
            </a:r>
            <a:endParaRPr lang="en-US" sz="8000" b="1" dirty="0">
              <a:solidFill>
                <a:srgbClr val="00B0F0"/>
              </a:solidFill>
              <a:cs typeface="Arial" charset="0"/>
            </a:endParaRPr>
          </a:p>
        </p:txBody>
      </p:sp>
      <p:pic>
        <p:nvPicPr>
          <p:cNvPr id="6" name="Picture 5" descr="O2O_Icon_workboo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340768"/>
            <a:ext cx="1598479" cy="1584176"/>
          </a:xfrm>
          <a:prstGeom prst="rect">
            <a:avLst/>
          </a:prstGeom>
        </p:spPr>
      </p:pic>
      <p:pic>
        <p:nvPicPr>
          <p:cNvPr id="7" name="Picture 6" descr="O2O_arrow_circle_blu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340768"/>
            <a:ext cx="1584176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2555776" y="476672"/>
            <a:ext cx="52565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  <a:cs typeface="Arial" charset="0"/>
              </a:rPr>
              <a:t>O2O Workbook</a:t>
            </a:r>
            <a:endParaRPr lang="en-US" sz="5400" b="1" dirty="0">
              <a:solidFill>
                <a:srgbClr val="00B0F0"/>
              </a:solidFill>
              <a:cs typeface="Arial" charset="0"/>
            </a:endParaRPr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2627784" y="1700808"/>
            <a:ext cx="6442182" cy="337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b="1" dirty="0" smtClean="0">
                <a:cs typeface="Arial" charset="0"/>
              </a:rPr>
              <a:t>Six </a:t>
            </a:r>
            <a:r>
              <a:rPr lang="en-CA" sz="2000" b="1" dirty="0">
                <a:cs typeface="Arial" charset="0"/>
              </a:rPr>
              <a:t>key topics will be </a:t>
            </a:r>
            <a:r>
              <a:rPr lang="en-CA" sz="2000" b="1" dirty="0" smtClean="0">
                <a:cs typeface="Arial" charset="0"/>
              </a:rPr>
              <a:t>covered:</a:t>
            </a:r>
          </a:p>
          <a:p>
            <a:r>
              <a:rPr lang="en-CA" sz="2000" dirty="0" smtClean="0">
                <a:cs typeface="Arial" charset="0"/>
              </a:rPr>
              <a:t> </a:t>
            </a:r>
          </a:p>
          <a:p>
            <a:pPr marL="900113" indent="-457200">
              <a:buFont typeface="+mj-lt"/>
              <a:buAutoNum type="arabicPeriod"/>
            </a:pPr>
            <a:r>
              <a:rPr lang="en-CA" sz="2000" dirty="0" smtClean="0"/>
              <a:t>Getting </a:t>
            </a:r>
            <a:r>
              <a:rPr lang="en-CA" sz="2000" dirty="0"/>
              <a:t>to Know Ontario </a:t>
            </a:r>
            <a:endParaRPr lang="en-CA" sz="2000" dirty="0" smtClean="0"/>
          </a:p>
          <a:p>
            <a:pPr marL="900113" indent="-457200">
              <a:buFont typeface="+mj-lt"/>
              <a:buAutoNum type="arabicPeriod"/>
            </a:pPr>
            <a:endParaRPr lang="en-CA" sz="900" b="1" dirty="0" smtClean="0"/>
          </a:p>
          <a:p>
            <a:pPr marL="900113" indent="-457200">
              <a:buFont typeface="+mj-lt"/>
              <a:buAutoNum type="arabicPeriod"/>
            </a:pPr>
            <a:r>
              <a:rPr lang="en-CA" sz="2000" dirty="0"/>
              <a:t>Finding Newcomer Support and Services </a:t>
            </a:r>
          </a:p>
          <a:p>
            <a:pPr marL="900113" indent="-457200">
              <a:buFont typeface="+mj-lt"/>
              <a:buAutoNum type="arabicPeriod"/>
            </a:pPr>
            <a:endParaRPr lang="en-CA" sz="800" dirty="0" smtClean="0"/>
          </a:p>
          <a:p>
            <a:pPr marL="900113" indent="-457200">
              <a:buFont typeface="+mj-lt"/>
              <a:buAutoNum type="arabicPeriod"/>
            </a:pPr>
            <a:r>
              <a:rPr lang="en-CA" sz="2000" dirty="0" smtClean="0"/>
              <a:t>Settling </a:t>
            </a:r>
            <a:r>
              <a:rPr lang="en-CA" sz="2000" dirty="0"/>
              <a:t>in Your New Region </a:t>
            </a:r>
          </a:p>
          <a:p>
            <a:pPr marL="900113" indent="-457200">
              <a:buFont typeface="+mj-lt"/>
              <a:buAutoNum type="arabicPeriod"/>
            </a:pPr>
            <a:endParaRPr lang="en-CA" sz="900" dirty="0" smtClean="0"/>
          </a:p>
          <a:p>
            <a:pPr marL="900113" indent="-457200">
              <a:buFont typeface="+mj-lt"/>
              <a:buAutoNum type="arabicPeriod"/>
            </a:pPr>
            <a:r>
              <a:rPr lang="en-CA" sz="2000" dirty="0" smtClean="0"/>
              <a:t>Education </a:t>
            </a:r>
            <a:r>
              <a:rPr lang="en-CA" sz="2000" dirty="0"/>
              <a:t>and Training </a:t>
            </a:r>
            <a:endParaRPr lang="en-CA" sz="2000" dirty="0" smtClean="0"/>
          </a:p>
          <a:p>
            <a:pPr marL="900113" indent="-457200">
              <a:buFont typeface="+mj-lt"/>
              <a:buAutoNum type="arabicPeriod"/>
            </a:pPr>
            <a:endParaRPr lang="en-CA" sz="900" dirty="0"/>
          </a:p>
          <a:p>
            <a:pPr marL="900113" indent="-457200">
              <a:buFont typeface="+mj-lt"/>
              <a:buAutoNum type="arabicPeriod"/>
            </a:pPr>
            <a:r>
              <a:rPr lang="en-CA" sz="2000" dirty="0"/>
              <a:t>Working and Business </a:t>
            </a:r>
            <a:endParaRPr lang="en-CA" sz="2000" dirty="0" smtClean="0"/>
          </a:p>
          <a:p>
            <a:pPr marL="900113" indent="-457200">
              <a:buFont typeface="+mj-lt"/>
              <a:buAutoNum type="arabicPeriod"/>
            </a:pPr>
            <a:endParaRPr lang="en-CA" sz="1000" dirty="0"/>
          </a:p>
          <a:p>
            <a:pPr marL="900113" indent="-457200">
              <a:buFont typeface="+mj-lt"/>
              <a:buAutoNum type="arabicPeriod"/>
            </a:pPr>
            <a:r>
              <a:rPr lang="en-CA" sz="2000" dirty="0"/>
              <a:t>Banking and Personal Finances </a:t>
            </a:r>
          </a:p>
        </p:txBody>
      </p:sp>
      <p:pic>
        <p:nvPicPr>
          <p:cNvPr id="7" name="Picture 6" descr="O2O_Icon_workboo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404665"/>
            <a:ext cx="1017214" cy="1008112"/>
          </a:xfrm>
          <a:prstGeom prst="rect">
            <a:avLst/>
          </a:prstGeom>
        </p:spPr>
      </p:pic>
      <p:pic>
        <p:nvPicPr>
          <p:cNvPr id="9" name="Picture 8" descr="O2O_arrow_circle_blu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404664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3" descr="Cover - FR - Workboo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0188">
            <a:off x="5566055" y="577548"/>
            <a:ext cx="3884558" cy="52417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1751" name="TextBox 10"/>
          <p:cNvSpPr txBox="1">
            <a:spLocks noChangeArrowheads="1"/>
          </p:cNvSpPr>
          <p:nvPr/>
        </p:nvSpPr>
        <p:spPr bwMode="auto">
          <a:xfrm>
            <a:off x="755576" y="2420888"/>
            <a:ext cx="388843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>
              <a:buFont typeface="Arial" charset="0"/>
              <a:buChar char="•"/>
            </a:pPr>
            <a:r>
              <a:rPr lang="en-CA" sz="2000" dirty="0">
                <a:cs typeface="Arial" charset="0"/>
              </a:rPr>
              <a:t>Clients will be able to organize their settlement </a:t>
            </a:r>
            <a:r>
              <a:rPr lang="en-CA" sz="2000" b="1" dirty="0">
                <a:solidFill>
                  <a:srgbClr val="00B0F0"/>
                </a:solidFill>
                <a:cs typeface="Arial" charset="0"/>
              </a:rPr>
              <a:t>information in one </a:t>
            </a:r>
            <a:r>
              <a:rPr lang="en-CA" sz="2000" b="1" dirty="0" smtClean="0">
                <a:solidFill>
                  <a:srgbClr val="00B0F0"/>
                </a:solidFill>
                <a:cs typeface="Arial" charset="0"/>
              </a:rPr>
              <a:t>place</a:t>
            </a:r>
            <a:endParaRPr lang="en-CA" sz="2000" dirty="0">
              <a:solidFill>
                <a:srgbClr val="00B0F0"/>
              </a:solidFill>
              <a:cs typeface="Arial" charset="0"/>
            </a:endParaRPr>
          </a:p>
          <a:p>
            <a:pPr marL="177800" indent="-177800">
              <a:buFont typeface="Arial" charset="0"/>
              <a:buChar char="•"/>
            </a:pPr>
            <a:endParaRPr lang="en-CA" sz="2000" dirty="0" smtClean="0">
              <a:cs typeface="Arial" charset="0"/>
            </a:endParaRPr>
          </a:p>
          <a:p>
            <a:pPr marL="177800" indent="-177800">
              <a:buFont typeface="Arial" charset="0"/>
              <a:buChar char="•"/>
            </a:pPr>
            <a:r>
              <a:rPr lang="en-CA" sz="2000" dirty="0" smtClean="0">
                <a:cs typeface="Arial" charset="0"/>
              </a:rPr>
              <a:t>The </a:t>
            </a:r>
            <a:r>
              <a:rPr lang="en-CA" sz="2000" dirty="0">
                <a:cs typeface="Arial" charset="0"/>
              </a:rPr>
              <a:t>workbook will enable settlement agencies to add </a:t>
            </a:r>
            <a:r>
              <a:rPr lang="en-CA" sz="2000" b="1" dirty="0">
                <a:solidFill>
                  <a:srgbClr val="00B0F0"/>
                </a:solidFill>
                <a:cs typeface="Arial" charset="0"/>
              </a:rPr>
              <a:t>local community </a:t>
            </a:r>
            <a:r>
              <a:rPr lang="en-CA" sz="2000" b="1" dirty="0" smtClean="0">
                <a:solidFill>
                  <a:srgbClr val="00B0F0"/>
                </a:solidFill>
                <a:cs typeface="Arial" charset="0"/>
              </a:rPr>
              <a:t>information</a:t>
            </a:r>
            <a:endParaRPr lang="en-CA" sz="2000" dirty="0">
              <a:solidFill>
                <a:srgbClr val="00B0F0"/>
              </a:solidFill>
              <a:cs typeface="Arial" charset="0"/>
            </a:endParaRPr>
          </a:p>
          <a:p>
            <a:pPr marL="177800" indent="-177800">
              <a:buFont typeface="Arial" charset="0"/>
              <a:buChar char="•"/>
            </a:pPr>
            <a:endParaRPr lang="en-CA" sz="2000" dirty="0">
              <a:cs typeface="Arial" charset="0"/>
            </a:endParaRPr>
          </a:p>
          <a:p>
            <a:endParaRPr lang="en-CA" sz="2000" dirty="0">
              <a:cs typeface="Arial" charset="0"/>
            </a:endParaRP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2555776" y="476672"/>
            <a:ext cx="52565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  <a:cs typeface="Arial" charset="0"/>
              </a:rPr>
              <a:t>O2O Workbook</a:t>
            </a:r>
            <a:endParaRPr lang="en-US" sz="5400" b="1" dirty="0">
              <a:solidFill>
                <a:srgbClr val="00B0F0"/>
              </a:solidFill>
              <a:cs typeface="Arial" charset="0"/>
            </a:endParaRPr>
          </a:p>
        </p:txBody>
      </p:sp>
      <p:pic>
        <p:nvPicPr>
          <p:cNvPr id="9" name="Picture 8" descr="O2O_Icon_workbo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9" y="404665"/>
            <a:ext cx="1017214" cy="1008112"/>
          </a:xfrm>
          <a:prstGeom prst="rect">
            <a:avLst/>
          </a:prstGeom>
        </p:spPr>
      </p:pic>
      <p:pic>
        <p:nvPicPr>
          <p:cNvPr id="14" name="Picture 13" descr="O2O_arrow_circle_blu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404664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2" descr="Cover - EN - Workboo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49150">
            <a:off x="-1447642" y="497131"/>
            <a:ext cx="3704989" cy="48128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143852" y="2007284"/>
            <a:ext cx="3240360" cy="3062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600" dirty="0" smtClean="0">
              <a:latin typeface="Arial" pitchFamily="34" charset="0"/>
              <a:cs typeface="Arial" pitchFamily="34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 smtClean="0">
                <a:latin typeface="Arial" pitchFamily="34" charset="0"/>
                <a:cs typeface="Arial" pitchFamily="34" charset="0"/>
              </a:rPr>
              <a:t>The workbook has been translated into </a:t>
            </a:r>
            <a:r>
              <a:rPr lang="en-CA" sz="1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11 languages</a:t>
            </a:r>
            <a:endParaRPr lang="en-CA" sz="1600" dirty="0" smtClean="0">
              <a:latin typeface="Arial" pitchFamily="34" charset="0"/>
              <a:cs typeface="Arial" pitchFamily="34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sz="1000" dirty="0">
              <a:latin typeface="Arial" pitchFamily="34" charset="0"/>
              <a:cs typeface="Arial" pitchFamily="34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CA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PDF version </a:t>
            </a:r>
            <a:r>
              <a:rPr lang="en-CA" sz="1600" dirty="0">
                <a:latin typeface="Arial" pitchFamily="34" charset="0"/>
                <a:cs typeface="Arial" pitchFamily="34" charset="0"/>
              </a:rPr>
              <a:t>of </a:t>
            </a:r>
            <a:r>
              <a:rPr lang="en-CA" sz="1600" dirty="0" smtClean="0">
                <a:latin typeface="Arial" pitchFamily="34" charset="0"/>
                <a:cs typeface="Arial" pitchFamily="34" charset="0"/>
              </a:rPr>
              <a:t>the translated workbooks </a:t>
            </a:r>
            <a:r>
              <a:rPr lang="en-CA" sz="1600" dirty="0">
                <a:latin typeface="Arial" pitchFamily="34" charset="0"/>
                <a:cs typeface="Arial" pitchFamily="34" charset="0"/>
              </a:rPr>
              <a:t>will be accessible on the O2O </a:t>
            </a:r>
            <a:r>
              <a:rPr lang="en-CA" sz="1600" dirty="0" smtClean="0">
                <a:latin typeface="Arial" pitchFamily="34" charset="0"/>
                <a:cs typeface="Arial" pitchFamily="34" charset="0"/>
              </a:rPr>
              <a:t>website</a:t>
            </a:r>
            <a:endParaRPr lang="en-CA" sz="1600" dirty="0">
              <a:latin typeface="Arial" pitchFamily="34" charset="0"/>
              <a:cs typeface="Arial" pitchFamily="34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sz="900" dirty="0">
              <a:latin typeface="Arial" pitchFamily="34" charset="0"/>
              <a:cs typeface="Arial" pitchFamily="34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Limited print copies </a:t>
            </a:r>
            <a:r>
              <a:rPr lang="en-CA" sz="1600" dirty="0">
                <a:latin typeface="Arial" pitchFamily="34" charset="0"/>
                <a:cs typeface="Arial" pitchFamily="34" charset="0"/>
              </a:rPr>
              <a:t>of the </a:t>
            </a:r>
            <a:r>
              <a:rPr lang="en-CA" sz="1600" dirty="0" smtClean="0">
                <a:latin typeface="Arial" pitchFamily="34" charset="0"/>
                <a:cs typeface="Arial" pitchFamily="34" charset="0"/>
              </a:rPr>
              <a:t>workbooks  </a:t>
            </a:r>
            <a:r>
              <a:rPr lang="en-CA" sz="1600" dirty="0">
                <a:latin typeface="Arial" pitchFamily="34" charset="0"/>
                <a:cs typeface="Arial" pitchFamily="34" charset="0"/>
              </a:rPr>
              <a:t>will be distributed through independent </a:t>
            </a:r>
            <a:r>
              <a:rPr lang="en-CA" sz="1600" dirty="0" smtClean="0">
                <a:latin typeface="Arial" pitchFamily="34" charset="0"/>
                <a:cs typeface="Arial" pitchFamily="34" charset="0"/>
              </a:rPr>
              <a:t>venues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sz="1600" dirty="0" smtClean="0">
                <a:latin typeface="Arial" pitchFamily="34" charset="0"/>
                <a:cs typeface="Arial" pitchFamily="34" charset="0"/>
              </a:rPr>
              <a:t>   (e.g. colleges, libraries)</a:t>
            </a:r>
            <a:endParaRPr lang="en-CA" sz="1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7154" y="2131109"/>
            <a:ext cx="208823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Arabic	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Chinese	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Farsi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Gujarati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Hindi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Punjabi	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Russian 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Spanish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Tagalog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>
                <a:latin typeface="Arial" pitchFamily="34" charset="0"/>
                <a:cs typeface="Arial" pitchFamily="34" charset="0"/>
              </a:rPr>
              <a:t>Tamil 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dirty="0" smtClean="0">
                <a:latin typeface="Arial" pitchFamily="34" charset="0"/>
                <a:cs typeface="Arial" pitchFamily="34" charset="0"/>
              </a:rPr>
              <a:t>Urdu</a:t>
            </a:r>
            <a:r>
              <a:rPr lang="en-CA" sz="1200" dirty="0">
                <a:latin typeface="Arial" pitchFamily="34" charset="0"/>
                <a:cs typeface="Arial" pitchFamily="34" charset="0"/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sz="1200" dirty="0">
                <a:latin typeface="Arial" pitchFamily="34" charset="0"/>
                <a:cs typeface="Arial" pitchFamily="34" charset="0"/>
              </a:rPr>
              <a:t>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419872" y="565824"/>
            <a:ext cx="52565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  <a:cs typeface="Arial" charset="0"/>
              </a:rPr>
              <a:t>O2O Workbook</a:t>
            </a:r>
            <a:endParaRPr lang="en-US" sz="5400" b="1" dirty="0">
              <a:solidFill>
                <a:srgbClr val="00B0F0"/>
              </a:solidFill>
              <a:cs typeface="Arial" charset="0"/>
            </a:endParaRPr>
          </a:p>
        </p:txBody>
      </p:sp>
      <p:pic>
        <p:nvPicPr>
          <p:cNvPr id="14" name="Picture 13" descr="O2O_arrow_circle_blu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548680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7" descr="O2O_logo_CMY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949280"/>
            <a:ext cx="2337726" cy="74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7"/>
          <p:cNvSpPr txBox="1">
            <a:spLocks noChangeArrowheads="1"/>
          </p:cNvSpPr>
          <p:nvPr/>
        </p:nvSpPr>
        <p:spPr bwMode="auto">
          <a:xfrm>
            <a:off x="1115616" y="1889537"/>
            <a:ext cx="68407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0" b="1" dirty="0" smtClean="0">
                <a:cs typeface="Arial" charset="0"/>
              </a:rPr>
              <a:t>O2O Website</a:t>
            </a:r>
            <a:endParaRPr lang="en-US" sz="8000" b="1" dirty="0">
              <a:cs typeface="Arial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49154">
            <a:off x="4982620" y="3151572"/>
            <a:ext cx="6073460" cy="41303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 descr="O2O_Icon_we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382463"/>
            <a:ext cx="1440160" cy="1444483"/>
          </a:xfrm>
          <a:prstGeom prst="rect">
            <a:avLst/>
          </a:prstGeom>
        </p:spPr>
      </p:pic>
      <p:pic>
        <p:nvPicPr>
          <p:cNvPr id="12" name="Picture 11" descr="O2O_arrow_circle_yellow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404664"/>
            <a:ext cx="1440160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1371600" y="448270"/>
            <a:ext cx="4724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  <a:cs typeface="Arial" charset="0"/>
              </a:rPr>
              <a:t>O2O Website</a:t>
            </a:r>
            <a:endParaRPr lang="en-US" sz="5400" b="1" dirty="0">
              <a:solidFill>
                <a:srgbClr val="00B0F0"/>
              </a:solidFill>
              <a:cs typeface="Arial" charset="0"/>
            </a:endParaRP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609600" y="1484784"/>
            <a:ext cx="821925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Rounded MT Bold" pitchFamily="34" charset="0"/>
                <a:cs typeface="Arial" charset="0"/>
              </a:rPr>
              <a:t>www.orientation</a:t>
            </a:r>
            <a:r>
              <a:rPr lang="en-US" sz="3200" dirty="0" smtClean="0">
                <a:solidFill>
                  <a:srgbClr val="00B0F0"/>
                </a:solidFill>
                <a:latin typeface="Arial Rounded MT Bold" pitchFamily="34" charset="0"/>
                <a:cs typeface="Arial" charset="0"/>
              </a:rPr>
              <a:t>ontario</a:t>
            </a:r>
            <a:r>
              <a:rPr lang="en-US" sz="3200" dirty="0" smtClean="0">
                <a:latin typeface="Arial Rounded MT Bold" pitchFamily="34" charset="0"/>
                <a:cs typeface="Arial" charset="0"/>
              </a:rPr>
              <a:t>.ca</a:t>
            </a:r>
            <a:endParaRPr lang="en-US" sz="3200" dirty="0">
              <a:latin typeface="Arial Rounded MT Bold" pitchFamily="34" charset="0"/>
              <a:cs typeface="Arial" charset="0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2667000" y="1865784"/>
            <a:ext cx="6705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Rounded MT Bold" pitchFamily="34" charset="0"/>
                <a:cs typeface="Arial" charset="0"/>
              </a:rPr>
              <a:t>www.l</a:t>
            </a:r>
            <a:r>
              <a:rPr lang="en-US" sz="3200" dirty="0" smtClean="0">
                <a:solidFill>
                  <a:srgbClr val="00A4DE"/>
                </a:solidFill>
                <a:latin typeface="Arial Rounded MT Bold" pitchFamily="34" charset="0"/>
                <a:cs typeface="Arial" charset="0"/>
              </a:rPr>
              <a:t>ontario</a:t>
            </a:r>
            <a:r>
              <a:rPr lang="en-US" sz="3200" dirty="0" smtClean="0">
                <a:latin typeface="Arial Rounded MT Bold" pitchFamily="34" charset="0"/>
                <a:cs typeface="Arial" charset="0"/>
              </a:rPr>
              <a:t>cest</a:t>
            </a:r>
            <a:r>
              <a:rPr lang="en-US" sz="3200" dirty="0" smtClean="0">
                <a:solidFill>
                  <a:srgbClr val="00A4DE"/>
                </a:solidFill>
                <a:latin typeface="Arial Rounded MT Bold" pitchFamily="34" charset="0"/>
                <a:cs typeface="Arial" charset="0"/>
              </a:rPr>
              <a:t>chez</a:t>
            </a:r>
            <a:r>
              <a:rPr lang="en-US" sz="3200" dirty="0" smtClean="0">
                <a:latin typeface="Arial Rounded MT Bold" pitchFamily="34" charset="0"/>
                <a:cs typeface="Arial" charset="0"/>
              </a:rPr>
              <a:t>moi.ca</a:t>
            </a:r>
            <a:endParaRPr lang="en-US" sz="3200" dirty="0">
              <a:latin typeface="Arial Rounded MT Bold" pitchFamily="34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2667492"/>
            <a:ext cx="4876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r>
              <a:rPr lang="en-CA" dirty="0">
                <a:latin typeface="Arial" pitchFamily="34" charset="0"/>
                <a:cs typeface="Arial" pitchFamily="34" charset="0"/>
              </a:rPr>
              <a:t>Hosted by OCASI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through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Settlement.Org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O2O_Icon_w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457200"/>
            <a:ext cx="1005096" cy="1008112"/>
          </a:xfrm>
          <a:prstGeom prst="rect">
            <a:avLst/>
          </a:prstGeom>
        </p:spPr>
      </p:pic>
      <p:sp>
        <p:nvSpPr>
          <p:cNvPr id="36" name="Rectangle à coins arrondis 35"/>
          <p:cNvSpPr/>
          <p:nvPr/>
        </p:nvSpPr>
        <p:spPr>
          <a:xfrm>
            <a:off x="827584" y="3501008"/>
            <a:ext cx="2514600" cy="9144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95250" dist="88900" dir="135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7" descr="O2O_arrow_circle_blu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6184" y="3635548"/>
            <a:ext cx="609600" cy="609600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3563888" y="3429000"/>
            <a:ext cx="5328592" cy="2131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Same content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covered with all three tools</a:t>
            </a: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r>
              <a:rPr lang="en-US" sz="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Useful links </a:t>
            </a: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endParaRPr lang="en-US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Schedule of workshops</a:t>
            </a: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endParaRPr lang="en-US" sz="105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List of locations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where workbooks are available</a:t>
            </a:r>
            <a:endParaRPr lang="en-US" sz="105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16"/>
          <p:cNvSpPr txBox="1"/>
          <p:nvPr/>
        </p:nvSpPr>
        <p:spPr>
          <a:xfrm>
            <a:off x="1741984" y="3635548"/>
            <a:ext cx="1295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r>
              <a:rPr lang="en-CA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Public</a:t>
            </a: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r>
              <a:rPr lang="en-CA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Website</a:t>
            </a:r>
          </a:p>
        </p:txBody>
      </p:sp>
    </p:spTree>
    <p:extLst>
      <p:ext uri="{BB962C8B-B14F-4D97-AF65-F5344CB8AC3E}">
        <p14:creationId xmlns:p14="http://schemas.microsoft.com/office/powerpoint/2010/main" val="341944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er 72"/>
          <p:cNvGrpSpPr/>
          <p:nvPr/>
        </p:nvGrpSpPr>
        <p:grpSpPr>
          <a:xfrm>
            <a:off x="457200" y="2057400"/>
            <a:ext cx="2514600" cy="914400"/>
            <a:chOff x="1524000" y="1981200"/>
            <a:chExt cx="2514600" cy="914400"/>
          </a:xfrm>
        </p:grpSpPr>
        <p:grpSp>
          <p:nvGrpSpPr>
            <p:cNvPr id="67" name="Grouper 66"/>
            <p:cNvGrpSpPr/>
            <p:nvPr/>
          </p:nvGrpSpPr>
          <p:grpSpPr>
            <a:xfrm>
              <a:off x="1524000" y="1981200"/>
              <a:ext cx="2514600" cy="914400"/>
              <a:chOff x="1447800" y="1905000"/>
              <a:chExt cx="2514600" cy="914400"/>
            </a:xfrm>
          </p:grpSpPr>
          <p:sp>
            <p:nvSpPr>
              <p:cNvPr id="68" name="Rectangle à coins arrondis 67"/>
              <p:cNvSpPr/>
              <p:nvPr/>
            </p:nvSpPr>
            <p:spPr>
              <a:xfrm>
                <a:off x="1447800" y="1905000"/>
                <a:ext cx="2514600" cy="914400"/>
              </a:xfrm>
              <a:prstGeom prst="roundRect">
                <a:avLst/>
              </a:prstGeom>
              <a:solidFill>
                <a:srgbClr val="00A4DE"/>
              </a:solidFill>
              <a:ln>
                <a:noFill/>
              </a:ln>
              <a:effectLst>
                <a:outerShdw blurRad="95250" dist="88900" dir="135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Ellipse 68"/>
              <p:cNvSpPr/>
              <p:nvPr/>
            </p:nvSpPr>
            <p:spPr>
              <a:xfrm>
                <a:off x="1600200" y="205740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76200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0" name="Picture 7" descr="O2O_arrow_circle_blue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600200" y="2057400"/>
                <a:ext cx="609600" cy="609600"/>
              </a:xfrm>
              <a:prstGeom prst="rect">
                <a:avLst/>
              </a:prstGeom>
              <a:noFill/>
            </p:spPr>
          </p:pic>
        </p:grpSp>
        <p:sp>
          <p:nvSpPr>
            <p:cNvPr id="47" name="TextBox 16"/>
            <p:cNvSpPr txBox="1"/>
            <p:nvPr/>
          </p:nvSpPr>
          <p:spPr>
            <a:xfrm>
              <a:off x="2286000" y="2096869"/>
              <a:ext cx="17526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6700" indent="-266700" fontAlgn="auto">
                <a:spcBef>
                  <a:spcPts val="0"/>
                </a:spcBef>
                <a:spcAft>
                  <a:spcPts val="0"/>
                </a:spcAft>
                <a:buClr>
                  <a:schemeClr val="accent1">
                    <a:lumMod val="50000"/>
                  </a:schemeClr>
                </a:buClr>
                <a:buSzPct val="100000"/>
                <a:defRPr/>
              </a:pPr>
              <a:r>
                <a:rPr lang="en-CA" b="1" dirty="0" smtClean="0">
                  <a:latin typeface="Arial" pitchFamily="34" charset="0"/>
                  <a:cs typeface="Arial" pitchFamily="34" charset="0"/>
                </a:rPr>
                <a:t>Newcomer’s </a:t>
              </a:r>
            </a:p>
            <a:p>
              <a:pPr marL="266700" indent="-266700" fontAlgn="auto">
                <a:spcBef>
                  <a:spcPts val="0"/>
                </a:spcBef>
                <a:spcAft>
                  <a:spcPts val="0"/>
                </a:spcAft>
                <a:buClr>
                  <a:schemeClr val="accent1">
                    <a:lumMod val="50000"/>
                  </a:schemeClr>
                </a:buClr>
                <a:buSzPct val="100000"/>
                <a:defRPr/>
              </a:pPr>
              <a:r>
                <a:rPr lang="en-CA" b="1" dirty="0" smtClean="0">
                  <a:latin typeface="Arial" pitchFamily="34" charset="0"/>
                  <a:cs typeface="Arial" pitchFamily="34" charset="0"/>
                </a:rPr>
                <a:t>Space </a:t>
              </a:r>
            </a:p>
          </p:txBody>
        </p:sp>
      </p:grpSp>
      <p:sp>
        <p:nvSpPr>
          <p:cNvPr id="49" name="TextBox 17"/>
          <p:cNvSpPr txBox="1">
            <a:spLocks noChangeArrowheads="1"/>
          </p:cNvSpPr>
          <p:nvPr/>
        </p:nvSpPr>
        <p:spPr bwMode="auto">
          <a:xfrm>
            <a:off x="1371600" y="448270"/>
            <a:ext cx="4724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  <a:cs typeface="Arial" charset="0"/>
              </a:rPr>
              <a:t>O2O Website</a:t>
            </a:r>
            <a:endParaRPr lang="en-US" sz="5400" b="1" dirty="0">
              <a:solidFill>
                <a:srgbClr val="00B0F0"/>
              </a:solidFill>
              <a:cs typeface="Arial" charset="0"/>
            </a:endParaRPr>
          </a:p>
        </p:txBody>
      </p:sp>
      <p:pic>
        <p:nvPicPr>
          <p:cNvPr id="50" name="Picture 8" descr="O2O_Icon_we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457200"/>
            <a:ext cx="1005096" cy="1008112"/>
          </a:xfrm>
          <a:prstGeom prst="rect">
            <a:avLst/>
          </a:prstGeom>
        </p:spPr>
      </p:pic>
      <p:pic>
        <p:nvPicPr>
          <p:cNvPr id="51" name="Picture 8" descr="O2O_Icon_we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457200"/>
            <a:ext cx="1005096" cy="1008112"/>
          </a:xfrm>
          <a:prstGeom prst="rect">
            <a:avLst/>
          </a:prstGeom>
        </p:spPr>
      </p:pic>
      <p:sp>
        <p:nvSpPr>
          <p:cNvPr id="71" name="Espace réservé du contenu 2"/>
          <p:cNvSpPr>
            <a:spLocks noGrp="1"/>
          </p:cNvSpPr>
          <p:nvPr>
            <p:ph idx="4294967295"/>
          </p:nvPr>
        </p:nvSpPr>
        <p:spPr>
          <a:xfrm>
            <a:off x="3203848" y="2060848"/>
            <a:ext cx="5791200" cy="3257203"/>
          </a:xfrm>
        </p:spPr>
        <p:txBody>
          <a:bodyPr>
            <a:noAutofit/>
          </a:bodyPr>
          <a:lstStyle/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Creation of a </a:t>
            </a:r>
            <a:r>
              <a:rPr lang="en-US" sz="2400" b="1" dirty="0" smtClean="0">
                <a:solidFill>
                  <a:srgbClr val="00A4DE"/>
                </a:solidFill>
                <a:latin typeface="Arial" pitchFamily="34" charset="0"/>
                <a:cs typeface="Arial" pitchFamily="34" charset="0"/>
              </a:rPr>
              <a:t>user/login functionality </a:t>
            </a: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Pre-populated </a:t>
            </a:r>
            <a:r>
              <a:rPr lang="en-CA" sz="2400" b="1" dirty="0" smtClean="0">
                <a:solidFill>
                  <a:srgbClr val="00A4DE"/>
                </a:solidFill>
                <a:latin typeface="Arial" pitchFamily="34" charset="0"/>
                <a:cs typeface="Arial" pitchFamily="34" charset="0"/>
              </a:rPr>
              <a:t>settlement plan </a:t>
            </a: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Interactive </a:t>
            </a:r>
            <a:r>
              <a:rPr lang="en-CA" sz="2400" b="1" dirty="0" smtClean="0">
                <a:solidFill>
                  <a:srgbClr val="00A4DE"/>
                </a:solidFill>
                <a:latin typeface="Arial" pitchFamily="34" charset="0"/>
                <a:cs typeface="Arial" pitchFamily="34" charset="0"/>
              </a:rPr>
              <a:t>check lists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Arial" pitchFamily="34" charset="0"/>
              <a:buChar char="•"/>
              <a:defRPr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Discussion </a:t>
            </a:r>
            <a:r>
              <a:rPr lang="en-CA" sz="2400" b="1" dirty="0" smtClean="0">
                <a:solidFill>
                  <a:srgbClr val="00A4DE"/>
                </a:solidFill>
                <a:latin typeface="Arial" pitchFamily="34" charset="0"/>
                <a:cs typeface="Arial" pitchFamily="34" charset="0"/>
              </a:rPr>
              <a:t>forum</a:t>
            </a:r>
            <a:r>
              <a:rPr lang="en-CA" sz="2400" dirty="0" smtClean="0">
                <a:solidFill>
                  <a:srgbClr val="00A4D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on Settlement.org</a:t>
            </a:r>
            <a:endParaRPr lang="en-CA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34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755576" y="2924944"/>
            <a:ext cx="82809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rgbClr val="80C535"/>
                </a:solidFill>
                <a:cs typeface="Arial" charset="0"/>
              </a:rPr>
              <a:t>O2O Workshop</a:t>
            </a:r>
            <a:endParaRPr lang="en-US" sz="8000" b="1" dirty="0">
              <a:solidFill>
                <a:srgbClr val="80C535"/>
              </a:solidFill>
              <a:cs typeface="Arial" charset="0"/>
            </a:endParaRPr>
          </a:p>
        </p:txBody>
      </p:sp>
      <p:pic>
        <p:nvPicPr>
          <p:cNvPr id="6" name="Picture 5" descr="O2O_Icon_worksho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340768"/>
            <a:ext cx="1584176" cy="1584176"/>
          </a:xfrm>
          <a:prstGeom prst="rect">
            <a:avLst/>
          </a:prstGeom>
        </p:spPr>
      </p:pic>
      <p:pic>
        <p:nvPicPr>
          <p:cNvPr id="7" name="Picture 6" descr="O2O_arrow_circle_gre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12776"/>
            <a:ext cx="1584176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874274"/>
            <a:ext cx="5166579" cy="9837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" name="Rectangle 17"/>
          <p:cNvSpPr/>
          <p:nvPr/>
        </p:nvSpPr>
        <p:spPr>
          <a:xfrm>
            <a:off x="5219700" y="5949950"/>
            <a:ext cx="3924300" cy="792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 dirty="0"/>
          </a:p>
        </p:txBody>
      </p:sp>
      <p:pic>
        <p:nvPicPr>
          <p:cNvPr id="16388" name="Picture 7" descr="COSTI Immigrant servic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9090" y="5943336"/>
            <a:ext cx="1434978" cy="56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3" descr="GBC_Logo_col_RG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4363" y="6053140"/>
            <a:ext cx="742887" cy="43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 descr="ocasi_logo-2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79" y="5874274"/>
            <a:ext cx="997813" cy="8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8" descr="Boreal_logo_couleur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5924394"/>
            <a:ext cx="1042619" cy="76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 descr="Ontario_logo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2296" y="6238205"/>
            <a:ext cx="777875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2" descr="Canada-Immigration_Logo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908" y="6238205"/>
            <a:ext cx="231298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>
          <a:xfrm>
            <a:off x="179908" y="6165180"/>
            <a:ext cx="34559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6" name="TextBox 14"/>
          <p:cNvSpPr txBox="1">
            <a:spLocks noChangeArrowheads="1"/>
          </p:cNvSpPr>
          <p:nvPr/>
        </p:nvSpPr>
        <p:spPr bwMode="auto">
          <a:xfrm>
            <a:off x="106883" y="5949280"/>
            <a:ext cx="2665413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 sz="700" dirty="0">
                <a:cs typeface="Arial" charset="0"/>
              </a:rPr>
              <a:t>Funded by / Financé par</a:t>
            </a:r>
            <a:endParaRPr lang="en-CA" sz="700" dirty="0"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99592" y="2204864"/>
            <a:ext cx="712879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ctr" eaLnBrk="0" fontAlgn="auto" hangingPunct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marL="273050" indent="-273050" algn="ctr" eaLnBrk="0" fontAlgn="auto" hangingPunct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r>
              <a:rPr lang="en-CA" sz="2000" dirty="0" smtClean="0">
                <a:latin typeface="Arial" pitchFamily="34" charset="0"/>
                <a:cs typeface="Arial" pitchFamily="34" charset="0"/>
              </a:rPr>
              <a:t>Orientation to Ontario (O2O) is a  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bilingual pilot project 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funded by 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Citizenship 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and Immigration Canada (CIC) and 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Ontario Ministry of Citizenship and Immigration (MCI). </a:t>
            </a:r>
          </a:p>
          <a:p>
            <a:pPr marL="273050" indent="-273050" algn="ctr" eaLnBrk="0" fontAlgn="auto" hangingPunct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r>
              <a:rPr lang="en-CA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73050" indent="-273050" algn="ctr" eaLnBrk="0" fontAlgn="auto" hangingPunct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r>
              <a:rPr lang="en-CA" sz="2000" dirty="0" smtClean="0">
                <a:latin typeface="Arial" pitchFamily="34" charset="0"/>
                <a:cs typeface="Arial" pitchFamily="34" charset="0"/>
              </a:rPr>
              <a:t>O2O has been designed to </a:t>
            </a:r>
          </a:p>
          <a:p>
            <a:pPr marL="273050" indent="-273050" algn="ctr" eaLnBrk="0" fontAlgn="auto" hangingPunct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r>
              <a:rPr lang="en-CA" sz="2000" b="1" dirty="0" smtClean="0">
                <a:latin typeface="Arial" pitchFamily="34" charset="0"/>
                <a:cs typeface="Arial" pitchFamily="34" charset="0"/>
              </a:rPr>
              <a:t>expedite and facilitate the settlement </a:t>
            </a:r>
          </a:p>
          <a:p>
            <a:pPr marL="273050" indent="-273050" algn="ctr" eaLnBrk="0" fontAlgn="auto" hangingPunct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r>
              <a:rPr lang="en-CA" sz="2000" b="1" dirty="0" smtClean="0">
                <a:latin typeface="Arial" pitchFamily="34" charset="0"/>
                <a:cs typeface="Arial" pitchFamily="34" charset="0"/>
              </a:rPr>
              <a:t>of newcomers to Ontario </a:t>
            </a:r>
          </a:p>
          <a:p>
            <a:pPr marL="273050" indent="-273050" algn="ctr" eaLnBrk="0" fontAlgn="auto" hangingPunct="0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r>
              <a:rPr lang="en-CA" sz="2000" dirty="0" smtClean="0">
                <a:latin typeface="Arial" pitchFamily="34" charset="0"/>
                <a:cs typeface="Arial" pitchFamily="34" charset="0"/>
              </a:rPr>
              <a:t>and to help them make informed choices.</a:t>
            </a:r>
            <a:endParaRPr lang="en-CA" sz="2000" dirty="0"/>
          </a:p>
        </p:txBody>
      </p:sp>
      <p:pic>
        <p:nvPicPr>
          <p:cNvPr id="16" name="Picture 15" descr="O2O_Logo_BILINGUAL_FR_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59632" y="476672"/>
            <a:ext cx="6552728" cy="105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547664" y="2492896"/>
            <a:ext cx="6696744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Broad overview 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>
                <a:solidFill>
                  <a:srgbClr val="80C535"/>
                </a:solidFill>
                <a:latin typeface="Arial" pitchFamily="34" charset="0"/>
                <a:cs typeface="Arial" pitchFamily="34" charset="0"/>
              </a:rPr>
              <a:t>settlement process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Arial" pitchFamily="34" charset="0"/>
              <a:buChar char="•"/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80C535"/>
                </a:solidFill>
                <a:latin typeface="Arial" pitchFamily="34" charset="0"/>
                <a:cs typeface="Arial" pitchFamily="34" charset="0"/>
              </a:rPr>
              <a:t>Referrals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can be made to other workshops or to settlement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counsellors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participants who are interested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exploring other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topics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00000"/>
              <a:defRPr/>
            </a:pP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2555776" y="476672"/>
            <a:ext cx="52565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80C535"/>
                </a:solidFill>
                <a:cs typeface="Arial" charset="0"/>
              </a:rPr>
              <a:t>O2O Workshop</a:t>
            </a:r>
            <a:endParaRPr lang="en-US" sz="5400" b="1" dirty="0">
              <a:solidFill>
                <a:srgbClr val="80C535"/>
              </a:solidFill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65115" y="1242059"/>
            <a:ext cx="48092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200" b="1" dirty="0" smtClean="0">
                <a:solidFill>
                  <a:schemeClr val="bg1">
                    <a:lumMod val="75000"/>
                  </a:schemeClr>
                </a:solidFill>
                <a:cs typeface="Arial" charset="0"/>
              </a:rPr>
              <a:t>Workshop Outline</a:t>
            </a:r>
            <a:endParaRPr lang="en-US" sz="4200" b="1" dirty="0">
              <a:solidFill>
                <a:schemeClr val="bg1">
                  <a:lumMod val="75000"/>
                </a:schemeClr>
              </a:solidFill>
              <a:cs typeface="Arial" charset="0"/>
            </a:endParaRPr>
          </a:p>
        </p:txBody>
      </p:sp>
      <p:pic>
        <p:nvPicPr>
          <p:cNvPr id="9" name="Picture 8" descr="O2O_Icon_worksho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1008112" cy="1008112"/>
          </a:xfrm>
          <a:prstGeom prst="rect">
            <a:avLst/>
          </a:prstGeom>
        </p:spPr>
      </p:pic>
      <p:pic>
        <p:nvPicPr>
          <p:cNvPr id="14" name="Picture 13" descr="O2O_arrow_circle_gre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548680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2555776" y="476672"/>
            <a:ext cx="52565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80C535"/>
                </a:solidFill>
                <a:cs typeface="Arial" charset="0"/>
              </a:rPr>
              <a:t>O2O Workshop</a:t>
            </a:r>
            <a:endParaRPr lang="en-US" sz="5400" b="1" dirty="0">
              <a:solidFill>
                <a:srgbClr val="80C535"/>
              </a:solidFill>
              <a:cs typeface="Arial" charset="0"/>
            </a:endParaRPr>
          </a:p>
        </p:txBody>
      </p:sp>
      <p:sp>
        <p:nvSpPr>
          <p:cNvPr id="20" name="Espace réservé du contenu 2"/>
          <p:cNvSpPr>
            <a:spLocks noGrp="1"/>
          </p:cNvSpPr>
          <p:nvPr>
            <p:ph idx="4294967295"/>
          </p:nvPr>
        </p:nvSpPr>
        <p:spPr>
          <a:xfrm>
            <a:off x="1619672" y="2548061"/>
            <a:ext cx="7632848" cy="325720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Length of a workshop: 12-15 hours</a:t>
            </a:r>
          </a:p>
          <a:p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Number of participants : 7-15</a:t>
            </a:r>
          </a:p>
          <a:p>
            <a:endParaRPr lang="en-US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Service delivery models: </a:t>
            </a:r>
          </a:p>
          <a:p>
            <a:pPr lvl="2"/>
            <a:r>
              <a:rPr lang="en-CA" dirty="0">
                <a:latin typeface="Arial" pitchFamily="34" charset="0"/>
                <a:cs typeface="Arial" pitchFamily="34" charset="0"/>
              </a:rPr>
              <a:t>One and half consecutive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days</a:t>
            </a:r>
          </a:p>
          <a:p>
            <a:pPr lvl="2"/>
            <a:r>
              <a:rPr lang="en-CA" dirty="0" smtClean="0">
                <a:latin typeface="Arial" pitchFamily="34" charset="0"/>
                <a:cs typeface="Arial" pitchFamily="34" charset="0"/>
              </a:rPr>
              <a:t>Three mornings/evenings </a:t>
            </a:r>
            <a:r>
              <a:rPr lang="en-CA" dirty="0">
                <a:latin typeface="Arial" pitchFamily="34" charset="0"/>
                <a:cs typeface="Arial" pitchFamily="34" charset="0"/>
              </a:rPr>
              <a:t>within a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week</a:t>
            </a:r>
            <a:endParaRPr lang="en-CA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CA" dirty="0" smtClean="0">
                <a:latin typeface="Arial" pitchFamily="34" charset="0"/>
                <a:cs typeface="Arial" pitchFamily="34" charset="0"/>
              </a:rPr>
              <a:t>Three </a:t>
            </a:r>
            <a:r>
              <a:rPr lang="en-CA" dirty="0">
                <a:latin typeface="Arial" pitchFamily="34" charset="0"/>
                <a:cs typeface="Arial" pitchFamily="34" charset="0"/>
              </a:rPr>
              <a:t>consecutive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weeks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665115" y="1242059"/>
            <a:ext cx="42548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200" b="1" dirty="0" smtClean="0">
                <a:solidFill>
                  <a:prstClr val="black"/>
                </a:solidFill>
                <a:cs typeface="Arial" charset="0"/>
              </a:rPr>
              <a:t>Workshop Outline</a:t>
            </a:r>
            <a:endParaRPr lang="en-US" sz="4200" b="1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9" name="Picture 8" descr="O2O_Icon_worksho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1008112" cy="1008112"/>
          </a:xfrm>
          <a:prstGeom prst="rect">
            <a:avLst/>
          </a:prstGeom>
        </p:spPr>
      </p:pic>
      <p:pic>
        <p:nvPicPr>
          <p:cNvPr id="11" name="Picture 10" descr="O2O_arrow_circle_gre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548680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5292080" y="3789040"/>
            <a:ext cx="1800200" cy="16561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ectangle 32"/>
          <p:cNvSpPr/>
          <p:nvPr/>
        </p:nvSpPr>
        <p:spPr>
          <a:xfrm>
            <a:off x="0" y="3789040"/>
            <a:ext cx="1691680" cy="1656184"/>
          </a:xfrm>
          <a:prstGeom prst="rect">
            <a:avLst/>
          </a:prstGeom>
          <a:solidFill>
            <a:srgbClr val="F4DD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2483768" y="476672"/>
            <a:ext cx="52565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80C535"/>
                </a:solidFill>
                <a:cs typeface="Arial" charset="0"/>
              </a:rPr>
              <a:t>O2O Workshop</a:t>
            </a:r>
            <a:endParaRPr lang="en-US" sz="5400" b="1" dirty="0">
              <a:solidFill>
                <a:srgbClr val="80C535"/>
              </a:solidFill>
              <a:cs typeface="Arial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110614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3" y="404664"/>
            <a:ext cx="122949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594967" y="1196752"/>
            <a:ext cx="26971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>
                <a:solidFill>
                  <a:prstClr val="black"/>
                </a:solidFill>
                <a:cs typeface="Arial" charset="0"/>
              </a:rPr>
              <a:t>Process </a:t>
            </a:r>
            <a:endParaRPr lang="en-CA" sz="4200" b="1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Pentagon 15"/>
          <p:cNvSpPr/>
          <p:nvPr/>
        </p:nvSpPr>
        <p:spPr>
          <a:xfrm>
            <a:off x="0" y="2420888"/>
            <a:ext cx="2267744" cy="1224136"/>
          </a:xfrm>
          <a:prstGeom prst="homePlate">
            <a:avLst/>
          </a:prstGeom>
          <a:solidFill>
            <a:srgbClr val="FFC000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Chevron 16"/>
          <p:cNvSpPr/>
          <p:nvPr/>
        </p:nvSpPr>
        <p:spPr>
          <a:xfrm>
            <a:off x="1835696" y="2420888"/>
            <a:ext cx="2232248" cy="1224136"/>
          </a:xfrm>
          <a:prstGeom prst="chevron">
            <a:avLst/>
          </a:prstGeom>
          <a:solidFill>
            <a:srgbClr val="00A4DE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3768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Session 1</a:t>
            </a:r>
            <a:endParaRPr lang="en-CA" dirty="0"/>
          </a:p>
        </p:txBody>
      </p:sp>
      <p:sp>
        <p:nvSpPr>
          <p:cNvPr id="24" name="Chevron 23"/>
          <p:cNvSpPr/>
          <p:nvPr/>
        </p:nvSpPr>
        <p:spPr>
          <a:xfrm>
            <a:off x="3635896" y="2420888"/>
            <a:ext cx="2088232" cy="1224136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39952" y="263691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After session 1</a:t>
            </a:r>
          </a:p>
        </p:txBody>
      </p:sp>
      <p:sp>
        <p:nvSpPr>
          <p:cNvPr id="29" name="Chevron 28"/>
          <p:cNvSpPr/>
          <p:nvPr/>
        </p:nvSpPr>
        <p:spPr>
          <a:xfrm>
            <a:off x="5292080" y="2420888"/>
            <a:ext cx="2448272" cy="1224136"/>
          </a:xfrm>
          <a:prstGeom prst="chevron">
            <a:avLst/>
          </a:prstGeom>
          <a:solidFill>
            <a:srgbClr val="80C535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40152" y="270892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Subsequent Session(s)</a:t>
            </a:r>
            <a:endParaRPr lang="en-CA" dirty="0"/>
          </a:p>
        </p:txBody>
      </p:sp>
      <p:sp>
        <p:nvSpPr>
          <p:cNvPr id="30" name="Chevron 29"/>
          <p:cNvSpPr/>
          <p:nvPr/>
        </p:nvSpPr>
        <p:spPr>
          <a:xfrm>
            <a:off x="7308304" y="2420888"/>
            <a:ext cx="2448272" cy="1224136"/>
          </a:xfrm>
          <a:prstGeom prst="chevron">
            <a:avLst/>
          </a:prstGeom>
          <a:solidFill>
            <a:srgbClr val="FFC000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Espace réservé du contenu 2"/>
          <p:cNvSpPr>
            <a:spLocks noGrp="1"/>
          </p:cNvSpPr>
          <p:nvPr>
            <p:ph idx="4294967295"/>
          </p:nvPr>
        </p:nvSpPr>
        <p:spPr>
          <a:xfrm>
            <a:off x="144016" y="3933056"/>
            <a:ext cx="1475656" cy="1296144"/>
          </a:xfrm>
        </p:spPr>
        <p:txBody>
          <a:bodyPr>
            <a:noAutofit/>
          </a:bodyPr>
          <a:lstStyle/>
          <a:p>
            <a:pPr marL="180975" lvl="1" indent="-180975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Outreach</a:t>
            </a:r>
          </a:p>
          <a:p>
            <a:pPr marL="180975" lvl="1" indent="-180975">
              <a:buFont typeface="Arial" pitchFamily="34" charset="0"/>
              <a:buChar char="•"/>
            </a:pPr>
            <a:endParaRPr lang="en-US" sz="600" b="1" dirty="0" smtClean="0">
              <a:latin typeface="Arial" pitchFamily="34" charset="0"/>
              <a:cs typeface="Arial" pitchFamily="34" charset="0"/>
            </a:endParaRPr>
          </a:p>
          <a:p>
            <a:pPr marL="180975" lvl="1" indent="-180975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Online </a:t>
            </a:r>
          </a:p>
          <a:p>
            <a:pPr marL="180975" lvl="1" indent="-180975">
              <a:buNone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	Registration</a:t>
            </a:r>
          </a:p>
          <a:p>
            <a:pPr marL="180975" lvl="1" indent="-180975">
              <a:buNone/>
            </a:pPr>
            <a:r>
              <a:rPr lang="en-US" sz="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180975" lvl="1" indent="-180975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Local </a:t>
            </a:r>
          </a:p>
          <a:p>
            <a:pPr marL="180975" lvl="1" indent="-180975">
              <a:buNone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	customization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835696" y="3789040"/>
            <a:ext cx="1656184" cy="16561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TextBox 36"/>
          <p:cNvSpPr txBox="1"/>
          <p:nvPr/>
        </p:nvSpPr>
        <p:spPr>
          <a:xfrm>
            <a:off x="1907704" y="3933056"/>
            <a:ext cx="158417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CA" sz="1100" b="1" dirty="0" smtClean="0">
                <a:latin typeface="Arial" pitchFamily="34" charset="0"/>
                <a:cs typeface="Arial" pitchFamily="34" charset="0"/>
              </a:rPr>
              <a:t>Introduction </a:t>
            </a:r>
          </a:p>
          <a:p>
            <a:pPr marL="85725" indent="-85725"/>
            <a:endParaRPr lang="en-CA" sz="1100" b="1" dirty="0" smtClean="0">
              <a:latin typeface="Arial" pitchFamily="34" charset="0"/>
              <a:cs typeface="Arial" pitchFamily="34" charset="0"/>
            </a:endParaRPr>
          </a:p>
          <a:p>
            <a:pPr marL="85725" indent="-85725">
              <a:buFont typeface="Arial" pitchFamily="34" charset="0"/>
              <a:buChar char="•"/>
            </a:pPr>
            <a:r>
              <a:rPr lang="en-CA" sz="1100" b="1" dirty="0" smtClean="0">
                <a:latin typeface="Arial" pitchFamily="34" charset="0"/>
                <a:cs typeface="Arial" pitchFamily="34" charset="0"/>
              </a:rPr>
              <a:t>Collection of Demographic Information </a:t>
            </a:r>
          </a:p>
          <a:p>
            <a:pPr marL="85725" indent="-85725">
              <a:buFont typeface="Arial" pitchFamily="34" charset="0"/>
              <a:buChar char="•"/>
            </a:pPr>
            <a:endParaRPr lang="en-CA" sz="1100" b="1" dirty="0" smtClean="0">
              <a:latin typeface="Arial" pitchFamily="34" charset="0"/>
              <a:cs typeface="Arial" pitchFamily="34" charset="0"/>
            </a:endParaRPr>
          </a:p>
          <a:p>
            <a:pPr marL="85725" indent="-85725">
              <a:buFont typeface="Arial" pitchFamily="34" charset="0"/>
              <a:buChar char="•"/>
            </a:pPr>
            <a:r>
              <a:rPr lang="en-CA" sz="1100" b="1" dirty="0" smtClean="0">
                <a:latin typeface="Arial" pitchFamily="34" charset="0"/>
                <a:cs typeface="Arial" pitchFamily="34" charset="0"/>
              </a:rPr>
              <a:t>Needs Assessment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08104" y="3933056"/>
            <a:ext cx="15121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Delivery of a minimum of 3 selected topics</a:t>
            </a:r>
          </a:p>
          <a:p>
            <a:pPr marL="85725" indent="-85725">
              <a:buFont typeface="Arial" pitchFamily="34" charset="0"/>
              <a:buChar char="•"/>
            </a:pPr>
            <a:endParaRPr lang="en-US" sz="1100" b="1" dirty="0" smtClean="0">
              <a:latin typeface="Arial" pitchFamily="34" charset="0"/>
              <a:cs typeface="Arial" pitchFamily="34" charset="0"/>
            </a:endParaRPr>
          </a:p>
          <a:p>
            <a:pPr marL="85725" indent="-85725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Settlement Plan  </a:t>
            </a:r>
          </a:p>
          <a:p>
            <a:pPr marL="85725" indent="-85725"/>
            <a:endParaRPr lang="en-US" sz="1100" b="1" dirty="0" smtClean="0">
              <a:latin typeface="Arial" pitchFamily="34" charset="0"/>
              <a:cs typeface="Arial" pitchFamily="34" charset="0"/>
            </a:endParaRPr>
          </a:p>
          <a:p>
            <a:pPr marL="85725" indent="-85725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CA" sz="11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635896" y="3789040"/>
            <a:ext cx="1512168" cy="16561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Rectangle 39"/>
          <p:cNvSpPr/>
          <p:nvPr/>
        </p:nvSpPr>
        <p:spPr>
          <a:xfrm>
            <a:off x="7308304" y="3789040"/>
            <a:ext cx="1907704" cy="1656184"/>
          </a:xfrm>
          <a:prstGeom prst="rect">
            <a:avLst/>
          </a:prstGeom>
          <a:solidFill>
            <a:srgbClr val="F4DD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TextBox 35"/>
          <p:cNvSpPr txBox="1"/>
          <p:nvPr/>
        </p:nvSpPr>
        <p:spPr>
          <a:xfrm>
            <a:off x="3707904" y="3933056"/>
            <a:ext cx="15121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O2O PowerPoint Customization </a:t>
            </a:r>
          </a:p>
          <a:p>
            <a:pPr marL="85725" indent="-85725">
              <a:buFont typeface="Arial" pitchFamily="34" charset="0"/>
              <a:buChar char="•"/>
            </a:pPr>
            <a:endParaRPr lang="en-US" sz="1100" b="1" dirty="0" smtClean="0">
              <a:latin typeface="Arial" pitchFamily="34" charset="0"/>
              <a:cs typeface="Arial" pitchFamily="34" charset="0"/>
            </a:endParaRPr>
          </a:p>
          <a:p>
            <a:pPr marL="85725" indent="-85725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Data Entry of Demographic Information </a:t>
            </a:r>
            <a:endParaRPr lang="en-CA" sz="11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Espace réservé du contenu 2"/>
          <p:cNvSpPr>
            <a:spLocks noGrp="1"/>
          </p:cNvSpPr>
          <p:nvPr>
            <p:ph idx="4294967295"/>
          </p:nvPr>
        </p:nvSpPr>
        <p:spPr>
          <a:xfrm>
            <a:off x="7524328" y="4005065"/>
            <a:ext cx="1224136" cy="1205264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Reports:</a:t>
            </a:r>
          </a:p>
          <a:p>
            <a:pPr marL="171450" lvl="1" indent="-171450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Startup </a:t>
            </a:r>
          </a:p>
          <a:p>
            <a:pPr marL="171450" lvl="1" indent="-171450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Mid Term </a:t>
            </a:r>
          </a:p>
          <a:p>
            <a:pPr marL="171450" lvl="1" indent="-171450">
              <a:buFont typeface="Arial" pitchFamily="34" charset="0"/>
              <a:buChar char="•"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Final  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67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1259632" y="2996952"/>
            <a:ext cx="69117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O2O </a:t>
            </a:r>
            <a:r>
              <a:rPr lang="en-US" sz="8000" b="1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Support</a:t>
            </a:r>
            <a:endParaRPr lang="en-US" sz="8000" b="1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764704"/>
            <a:ext cx="237962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1619672" y="476672"/>
            <a:ext cx="62646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F9933"/>
                </a:solidFill>
                <a:cs typeface="Arial" charset="0"/>
              </a:rPr>
              <a:t>Facilitator Manual </a:t>
            </a:r>
            <a:endParaRPr lang="en-US" sz="5400" b="1" dirty="0">
              <a:solidFill>
                <a:srgbClr val="FF9933"/>
              </a:solidFill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41290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19672" y="1700808"/>
            <a:ext cx="69847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en-CA" sz="2000" dirty="0" smtClean="0"/>
              <a:t>Overview of the workshop</a:t>
            </a:r>
          </a:p>
          <a:p>
            <a:pPr marL="266700" indent="-266700"/>
            <a:endParaRPr lang="en-CA" sz="1600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en-CA" sz="2000" dirty="0" smtClean="0"/>
              <a:t>Detailed agenda for facilitators’ use, which includes step-by-step delivery suggestions for each agenda item</a:t>
            </a:r>
          </a:p>
          <a:p>
            <a:pPr marL="266700" indent="-266700">
              <a:buFont typeface="Arial" pitchFamily="34" charset="0"/>
              <a:buChar char="•"/>
            </a:pPr>
            <a:endParaRPr lang="en-CA" sz="1600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en-CA" sz="2000" dirty="0" smtClean="0"/>
              <a:t>Six information topics and three interactive topics </a:t>
            </a:r>
          </a:p>
          <a:p>
            <a:pPr marL="266700" indent="-266700">
              <a:buFont typeface="Arial" pitchFamily="34" charset="0"/>
              <a:buChar char="•"/>
            </a:pPr>
            <a:endParaRPr lang="en-CA" sz="1400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en-CA" sz="2000" dirty="0" smtClean="0"/>
              <a:t>Activity ideas and handouts</a:t>
            </a:r>
          </a:p>
          <a:p>
            <a:pPr marL="266700" indent="-266700"/>
            <a:endParaRPr lang="en-CA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en-CA" sz="2000" dirty="0" smtClean="0"/>
              <a:t>Cultural references </a:t>
            </a:r>
          </a:p>
          <a:p>
            <a:pPr marL="266700" indent="-266700">
              <a:buFont typeface="Arial" pitchFamily="34" charset="0"/>
              <a:buChar char="•"/>
            </a:pPr>
            <a:endParaRPr lang="en-CA" sz="1200" i="1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en-CA" sz="2000" i="1" dirty="0" smtClean="0"/>
              <a:t>PowerPoint </a:t>
            </a:r>
            <a:r>
              <a:rPr lang="en-CA" sz="2000" dirty="0" smtClean="0"/>
              <a:t>slides</a:t>
            </a:r>
          </a:p>
          <a:p>
            <a:pPr marL="266700" indent="-266700"/>
            <a:endParaRPr lang="en-CA" sz="1000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en-CA" sz="2000" dirty="0" smtClean="0"/>
              <a:t>Samples of settlement plans</a:t>
            </a:r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47664" y="2276872"/>
            <a:ext cx="720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 </a:t>
            </a:r>
          </a:p>
          <a:p>
            <a:pPr marL="266700" lvl="0" indent="-266700">
              <a:buFont typeface="Arial" pitchFamily="34" charset="0"/>
              <a:buChar char="•"/>
            </a:pPr>
            <a:r>
              <a:rPr lang="en-CA" sz="2000" dirty="0" smtClean="0"/>
              <a:t>To provide </a:t>
            </a:r>
            <a:r>
              <a:rPr lang="en-CA" sz="2000" b="1" dirty="0" smtClean="0"/>
              <a:t>support </a:t>
            </a:r>
            <a:r>
              <a:rPr lang="en-CA" sz="2000" dirty="0" smtClean="0"/>
              <a:t>to workshop facilitators</a:t>
            </a:r>
          </a:p>
          <a:p>
            <a:pPr marL="266700" lvl="0" indent="-266700">
              <a:buFont typeface="Arial" pitchFamily="34" charset="0"/>
              <a:buChar char="•"/>
            </a:pPr>
            <a:endParaRPr lang="en-CA" sz="2000" dirty="0" smtClean="0"/>
          </a:p>
          <a:p>
            <a:pPr marL="266700" lvl="0" indent="-266700">
              <a:buFont typeface="Arial" pitchFamily="34" charset="0"/>
              <a:buChar char="•"/>
            </a:pPr>
            <a:r>
              <a:rPr lang="en-CA" sz="2000" dirty="0" smtClean="0"/>
              <a:t>To </a:t>
            </a:r>
            <a:r>
              <a:rPr lang="en-CA" sz="2000" b="1" dirty="0" smtClean="0"/>
              <a:t>assess and review </a:t>
            </a:r>
            <a:r>
              <a:rPr lang="en-CA" sz="2000" dirty="0" smtClean="0"/>
              <a:t>the key points of the project’s implementation </a:t>
            </a:r>
          </a:p>
          <a:p>
            <a:pPr marL="266700" lvl="0" indent="-266700">
              <a:buFont typeface="Arial" pitchFamily="34" charset="0"/>
              <a:buChar char="•"/>
            </a:pPr>
            <a:endParaRPr lang="en-CA" sz="2000" dirty="0" smtClean="0"/>
          </a:p>
          <a:p>
            <a:pPr marL="266700" lvl="0" indent="-266700">
              <a:buFont typeface="Arial" pitchFamily="34" charset="0"/>
              <a:buChar char="•"/>
            </a:pPr>
            <a:r>
              <a:rPr lang="en-CA" sz="2000" dirty="0" smtClean="0"/>
              <a:t>To set out a number of </a:t>
            </a:r>
            <a:r>
              <a:rPr lang="en-CA" sz="2000" b="1" dirty="0" smtClean="0"/>
              <a:t>recommendations</a:t>
            </a:r>
            <a:r>
              <a:rPr lang="en-CA" sz="2000" dirty="0" smtClean="0"/>
              <a:t> for future action</a:t>
            </a:r>
          </a:p>
          <a:p>
            <a:pPr marL="266700" lvl="0" indent="-266700"/>
            <a:endParaRPr lang="en-CA" sz="2000" dirty="0" smtClean="0"/>
          </a:p>
          <a:p>
            <a:pPr marL="266700" lvl="0" indent="-266700">
              <a:buFont typeface="Arial" pitchFamily="34" charset="0"/>
              <a:buChar char="•"/>
            </a:pPr>
            <a:r>
              <a:rPr lang="en-CA" sz="2000" dirty="0" smtClean="0"/>
              <a:t>To generate a list of </a:t>
            </a:r>
            <a:r>
              <a:rPr lang="en-CA" sz="2000" b="1" dirty="0" smtClean="0"/>
              <a:t>Frequently Asked Questions (FAQs)</a:t>
            </a:r>
            <a:endParaRPr lang="en-CA" sz="2000" dirty="0" smtClean="0"/>
          </a:p>
          <a:p>
            <a:pPr marL="266700" lvl="0" indent="-266700"/>
            <a:r>
              <a:rPr lang="en-CA" sz="2000" dirty="0" smtClean="0"/>
              <a:t>	</a:t>
            </a:r>
            <a:endParaRPr lang="en-CA" sz="2000" dirty="0"/>
          </a:p>
        </p:txBody>
      </p:sp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1619672" y="669201"/>
            <a:ext cx="698477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9900"/>
                </a:solidFill>
                <a:cs typeface="Arial" charset="0"/>
              </a:rPr>
              <a:t>Online Discussion Forum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779" y="665406"/>
            <a:ext cx="141290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1619672" y="1412776"/>
            <a:ext cx="62646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 smtClean="0">
                <a:cs typeface="Arial" charset="0"/>
              </a:rPr>
              <a:t>Objectives</a:t>
            </a:r>
            <a:endParaRPr lang="en-US" sz="3600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38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1835696" y="332656"/>
            <a:ext cx="69847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cs typeface="Arial" charset="0"/>
              </a:rPr>
              <a:t>1-855-</a:t>
            </a:r>
            <a:r>
              <a:rPr lang="en-US" sz="5400" b="1" dirty="0" smtClean="0">
                <a:solidFill>
                  <a:srgbClr val="0070C0"/>
                </a:solidFill>
                <a:cs typeface="Arial" charset="0"/>
              </a:rPr>
              <a:t>626</a:t>
            </a:r>
            <a:r>
              <a:rPr lang="en-US" sz="5400" b="1" dirty="0" smtClean="0">
                <a:cs typeface="Arial" charset="0"/>
              </a:rPr>
              <a:t>-0002</a:t>
            </a:r>
            <a:endParaRPr lang="en-US" sz="5400" b="1" dirty="0">
              <a:cs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0648"/>
            <a:ext cx="1512168" cy="130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59632" y="2081168"/>
            <a:ext cx="705678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725" lvl="1" indent="-263525">
              <a:buFont typeface="Arial" pitchFamily="34" charset="0"/>
              <a:buChar char="•"/>
            </a:pPr>
            <a:r>
              <a:rPr lang="en-US" sz="2200" dirty="0"/>
              <a:t>For information &amp; referrals related to O2O products &amp; services</a:t>
            </a:r>
          </a:p>
          <a:p>
            <a:pPr marL="720725" lvl="1" indent="-263525">
              <a:buFont typeface="Arial" pitchFamily="34" charset="0"/>
              <a:buChar char="•"/>
            </a:pPr>
            <a:endParaRPr lang="en-US" sz="1600" dirty="0" smtClean="0"/>
          </a:p>
          <a:p>
            <a:pPr marL="720725" lvl="1" indent="-263525">
              <a:buFont typeface="Arial" pitchFamily="34" charset="0"/>
              <a:buChar char="•"/>
            </a:pPr>
            <a:r>
              <a:rPr lang="en-US" sz="2200" dirty="0" smtClean="0"/>
              <a:t>To register for workshops, find a location for the workbook</a:t>
            </a:r>
            <a:endParaRPr lang="en-US" sz="2200" dirty="0"/>
          </a:p>
          <a:p>
            <a:pPr marL="720725" lvl="1" indent="-263525">
              <a:buFont typeface="Arial" pitchFamily="34" charset="0"/>
              <a:buChar char="•"/>
            </a:pPr>
            <a:endParaRPr lang="en-US" sz="1600" dirty="0"/>
          </a:p>
          <a:p>
            <a:pPr marL="720725" lvl="1" indent="-263525">
              <a:buFont typeface="Arial" pitchFamily="34" charset="0"/>
              <a:buChar char="•"/>
            </a:pPr>
            <a:r>
              <a:rPr lang="en-US" sz="2200" dirty="0" smtClean="0"/>
              <a:t>Service available in English &amp; French</a:t>
            </a:r>
          </a:p>
          <a:p>
            <a:pPr marL="720725" lvl="1" indent="-263525"/>
            <a:endParaRPr lang="en-US" sz="1600" dirty="0" smtClean="0"/>
          </a:p>
          <a:p>
            <a:pPr marL="720725" lvl="1" indent="-263525">
              <a:buFont typeface="Arial" pitchFamily="34" charset="0"/>
              <a:buChar char="•"/>
            </a:pPr>
            <a:r>
              <a:rPr lang="en-US" sz="2200" dirty="0" smtClean="0"/>
              <a:t>Staffed </a:t>
            </a:r>
            <a:r>
              <a:rPr lang="en-US" sz="2200" dirty="0"/>
              <a:t>from 9:00 am – 4:00 </a:t>
            </a:r>
            <a:r>
              <a:rPr lang="en-US" sz="2200" dirty="0" smtClean="0"/>
              <a:t>pm</a:t>
            </a:r>
          </a:p>
          <a:p>
            <a:pPr marL="720725" lvl="1" indent="-263525"/>
            <a:r>
              <a:rPr lang="en-US" sz="2200" dirty="0" smtClean="0"/>
              <a:t>	Monday to Friday</a:t>
            </a:r>
            <a:endParaRPr lang="en-US" sz="2200" dirty="0"/>
          </a:p>
          <a:p>
            <a:endParaRPr lang="en-CA" sz="1600" dirty="0"/>
          </a:p>
        </p:txBody>
      </p:sp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1835696" y="1054477"/>
            <a:ext cx="62646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bg1">
                    <a:lumMod val="75000"/>
                  </a:schemeClr>
                </a:solidFill>
                <a:cs typeface="Arial" charset="0"/>
              </a:rPr>
              <a:t>For newcomers</a:t>
            </a:r>
            <a:endParaRPr lang="en-US" sz="3600" b="1" dirty="0">
              <a:solidFill>
                <a:schemeClr val="bg1">
                  <a:lumMod val="75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09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0" y="0"/>
            <a:ext cx="4426343" cy="12947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9592" y="404664"/>
            <a:ext cx="76177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800" b="1" dirty="0" smtClean="0">
                <a:solidFill>
                  <a:prstClr val="black"/>
                </a:solidFill>
                <a:cs typeface="Arial" charset="0"/>
              </a:rPr>
              <a:t>The Registration Process</a:t>
            </a:r>
            <a:endParaRPr lang="en-US" sz="4800" b="1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34974" y="472618"/>
            <a:ext cx="7207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 sz="4400" b="1" dirty="0" smtClean="0">
                <a:solidFill>
                  <a:schemeClr val="bg1"/>
                </a:solidFill>
                <a:cs typeface="Arial" charset="0"/>
              </a:rPr>
              <a:t>1.</a:t>
            </a:r>
            <a:endParaRPr lang="en-CA" sz="4400" b="1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6994" y="2362513"/>
            <a:ext cx="1076831" cy="1184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685" y="2250760"/>
            <a:ext cx="1071905" cy="119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4"/>
          <p:cNvGrpSpPr/>
          <p:nvPr/>
        </p:nvGrpSpPr>
        <p:grpSpPr>
          <a:xfrm>
            <a:off x="4030513" y="2454287"/>
            <a:ext cx="994271" cy="994271"/>
            <a:chOff x="2276872" y="971600"/>
            <a:chExt cx="504056" cy="504056"/>
          </a:xfrm>
        </p:grpSpPr>
        <p:sp>
          <p:nvSpPr>
            <p:cNvPr id="26" name="Oval 25"/>
            <p:cNvSpPr/>
            <p:nvPr/>
          </p:nvSpPr>
          <p:spPr>
            <a:xfrm>
              <a:off x="2276872" y="971600"/>
              <a:ext cx="504056" cy="5040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grpSp>
          <p:nvGrpSpPr>
            <p:cNvPr id="3" name="Group 41"/>
            <p:cNvGrpSpPr/>
            <p:nvPr/>
          </p:nvGrpSpPr>
          <p:grpSpPr>
            <a:xfrm>
              <a:off x="2341687" y="1043608"/>
              <a:ext cx="367233" cy="288032"/>
              <a:chOff x="2276872" y="1138370"/>
              <a:chExt cx="338223" cy="265278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2325190" y="1235004"/>
                <a:ext cx="241587" cy="168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29" name="Trapezoid 28"/>
              <p:cNvSpPr/>
              <p:nvPr/>
            </p:nvSpPr>
            <p:spPr>
              <a:xfrm>
                <a:off x="2276872" y="1138370"/>
                <a:ext cx="338223" cy="121262"/>
              </a:xfrm>
              <a:prstGeom prst="trapezoid">
                <a:avLst>
                  <a:gd name="adj" fmla="val 13946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420888" y="1331640"/>
                <a:ext cx="72008" cy="7200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</p:grpSp>
      <p:sp>
        <p:nvSpPr>
          <p:cNvPr id="31" name="TextBox 30"/>
          <p:cNvSpPr txBox="1"/>
          <p:nvPr/>
        </p:nvSpPr>
        <p:spPr>
          <a:xfrm>
            <a:off x="1445728" y="1708878"/>
            <a:ext cx="1331618" cy="5078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fr-CA" sz="700" b="1" dirty="0" smtClean="0">
              <a:solidFill>
                <a:schemeClr val="bg1"/>
              </a:solidFill>
            </a:endParaRPr>
          </a:p>
          <a:p>
            <a:pPr algn="ctr"/>
            <a:r>
              <a:rPr lang="fr-CA" sz="1400" b="1" dirty="0" smtClean="0">
                <a:solidFill>
                  <a:schemeClr val="bg1"/>
                </a:solidFill>
              </a:rPr>
              <a:t>O2O Website</a:t>
            </a:r>
            <a:endParaRPr lang="fr-CA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CA" sz="600" b="1" dirty="0" smtClean="0">
                <a:solidFill>
                  <a:schemeClr val="bg1"/>
                </a:solidFill>
              </a:rPr>
              <a:t> </a:t>
            </a:r>
            <a:endParaRPr lang="en-CA" sz="6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42832" y="1685397"/>
            <a:ext cx="1453503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1-855-</a:t>
            </a:r>
            <a:r>
              <a:rPr lang="en-US" sz="1400" b="1" dirty="0" smtClean="0">
                <a:solidFill>
                  <a:srgbClr val="FFC000"/>
                </a:solidFill>
              </a:rPr>
              <a:t>626</a:t>
            </a:r>
            <a:r>
              <a:rPr lang="en-US" sz="1400" b="1" dirty="0" smtClean="0">
                <a:solidFill>
                  <a:schemeClr val="bg1"/>
                </a:solidFill>
              </a:rPr>
              <a:t>-0002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LINE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94571" y="1693489"/>
            <a:ext cx="1331618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A" sz="1400" b="1" dirty="0" smtClean="0">
                <a:solidFill>
                  <a:schemeClr val="bg1"/>
                </a:solidFill>
              </a:rPr>
              <a:t>In-person at  an agency</a:t>
            </a:r>
          </a:p>
        </p:txBody>
      </p:sp>
      <p:cxnSp>
        <p:nvCxnSpPr>
          <p:cNvPr id="37" name="Shape 111"/>
          <p:cNvCxnSpPr>
            <a:stCxn id="24" idx="2"/>
            <a:endCxn id="47" idx="3"/>
          </p:cNvCxnSpPr>
          <p:nvPr/>
        </p:nvCxnSpPr>
        <p:spPr>
          <a:xfrm rot="5400000">
            <a:off x="6030931" y="3646311"/>
            <a:ext cx="931461" cy="53595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2817497" y="4043989"/>
            <a:ext cx="3411187" cy="67206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8" name="TextBox 47"/>
          <p:cNvSpPr txBox="1"/>
          <p:nvPr/>
        </p:nvSpPr>
        <p:spPr>
          <a:xfrm>
            <a:off x="3206158" y="4099025"/>
            <a:ext cx="2500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 smtClean="0"/>
              <a:t>Agency – Facilitator</a:t>
            </a:r>
          </a:p>
          <a:p>
            <a:pPr algn="ctr"/>
            <a:r>
              <a:rPr lang="en-CA" sz="1600" b="1" dirty="0" smtClean="0"/>
              <a:t>Registration Form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3206158" y="5220971"/>
            <a:ext cx="2688084" cy="6720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0" name="TextBox 49"/>
          <p:cNvSpPr txBox="1"/>
          <p:nvPr/>
        </p:nvSpPr>
        <p:spPr>
          <a:xfrm>
            <a:off x="3277425" y="5235547"/>
            <a:ext cx="2500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 smtClean="0"/>
              <a:t>Enter Information on the O2O Database</a:t>
            </a:r>
          </a:p>
        </p:txBody>
      </p:sp>
      <p:cxnSp>
        <p:nvCxnSpPr>
          <p:cNvPr id="53" name="Shape 111"/>
          <p:cNvCxnSpPr>
            <a:endCxn id="47" idx="1"/>
          </p:cNvCxnSpPr>
          <p:nvPr/>
        </p:nvCxnSpPr>
        <p:spPr>
          <a:xfrm rot="16200000" flipH="1">
            <a:off x="1972325" y="3534847"/>
            <a:ext cx="931462" cy="75888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6" idx="4"/>
            <a:endCxn id="47" idx="0"/>
          </p:cNvCxnSpPr>
          <p:nvPr/>
        </p:nvCxnSpPr>
        <p:spPr>
          <a:xfrm flipH="1">
            <a:off x="4523091" y="3448558"/>
            <a:ext cx="4558" cy="5954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7" idx="2"/>
            <a:endCxn id="50" idx="0"/>
          </p:cNvCxnSpPr>
          <p:nvPr/>
        </p:nvCxnSpPr>
        <p:spPr>
          <a:xfrm>
            <a:off x="4523091" y="4716049"/>
            <a:ext cx="4558" cy="5194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137565" y="0"/>
            <a:ext cx="4288778" cy="12947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4432712"/>
            <a:ext cx="7727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If none of these tools are appropriate,  please refer the newcomer to </a:t>
            </a:r>
          </a:p>
          <a:p>
            <a:pPr algn="ctr"/>
            <a:r>
              <a:rPr lang="en-CA" b="1" dirty="0" smtClean="0"/>
              <a:t>other tools, programs and services in your community.</a:t>
            </a:r>
            <a:endParaRPr lang="en-CA" b="1" dirty="0"/>
          </a:p>
        </p:txBody>
      </p:sp>
      <p:sp>
        <p:nvSpPr>
          <p:cNvPr id="5" name="Rectangle 4"/>
          <p:cNvSpPr/>
          <p:nvPr/>
        </p:nvSpPr>
        <p:spPr>
          <a:xfrm>
            <a:off x="1331640" y="476672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/>
              <a:t>What if O2O workshops are not </a:t>
            </a:r>
          </a:p>
          <a:p>
            <a:pPr lvl="0"/>
            <a:r>
              <a:rPr lang="en-US" sz="3200" b="1" dirty="0" smtClean="0"/>
              <a:t>the right fit for a newcomer?</a:t>
            </a:r>
            <a:br>
              <a:rPr lang="en-US" sz="3200" b="1" dirty="0" smtClean="0"/>
            </a:br>
            <a:endParaRPr lang="en-US" sz="3200" b="1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4873" y="1912764"/>
            <a:ext cx="594930" cy="65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>
          <a:xfrm>
            <a:off x="3045105" y="1912764"/>
            <a:ext cx="52942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When newcomers are not able to commit to attending the entire workshop:</a:t>
            </a:r>
          </a:p>
          <a:p>
            <a:r>
              <a:rPr lang="en-US" b="1" dirty="0" smtClean="0"/>
              <a:t>O2O English/French Workbook or O2O Website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there are significant language barriers:</a:t>
            </a:r>
          </a:p>
          <a:p>
            <a:r>
              <a:rPr lang="en-US" b="1" dirty="0" smtClean="0"/>
              <a:t>Translated version of the O2O workbook  </a:t>
            </a:r>
          </a:p>
          <a:p>
            <a:endParaRPr lang="en-US" dirty="0" smtClean="0"/>
          </a:p>
        </p:txBody>
      </p:sp>
      <p:grpSp>
        <p:nvGrpSpPr>
          <p:cNvPr id="2" name="Group 40"/>
          <p:cNvGrpSpPr/>
          <p:nvPr/>
        </p:nvGrpSpPr>
        <p:grpSpPr>
          <a:xfrm>
            <a:off x="1602320" y="1964536"/>
            <a:ext cx="565503" cy="565503"/>
            <a:chOff x="4653136" y="3491880"/>
            <a:chExt cx="504056" cy="504056"/>
          </a:xfrm>
        </p:grpSpPr>
        <p:sp>
          <p:nvSpPr>
            <p:cNvPr id="42" name="Oval 41"/>
            <p:cNvSpPr/>
            <p:nvPr/>
          </p:nvSpPr>
          <p:spPr>
            <a:xfrm>
              <a:off x="4653136" y="3491880"/>
              <a:ext cx="504056" cy="50405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43" name="Picture 42" descr="Picture2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97152" y="3563888"/>
              <a:ext cx="234677" cy="329157"/>
            </a:xfrm>
            <a:prstGeom prst="rect">
              <a:avLst/>
            </a:prstGeom>
          </p:spPr>
        </p:pic>
      </p:grpSp>
      <p:grpSp>
        <p:nvGrpSpPr>
          <p:cNvPr id="4" name="Group 43"/>
          <p:cNvGrpSpPr/>
          <p:nvPr/>
        </p:nvGrpSpPr>
        <p:grpSpPr>
          <a:xfrm>
            <a:off x="2339752" y="3280916"/>
            <a:ext cx="570136" cy="570136"/>
            <a:chOff x="4653136" y="3059832"/>
            <a:chExt cx="360040" cy="360040"/>
          </a:xfrm>
        </p:grpSpPr>
        <p:sp>
          <p:nvSpPr>
            <p:cNvPr id="45" name="Oval 44"/>
            <p:cNvSpPr/>
            <p:nvPr/>
          </p:nvSpPr>
          <p:spPr>
            <a:xfrm>
              <a:off x="4653136" y="3059832"/>
              <a:ext cx="360040" cy="3600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grpSp>
          <p:nvGrpSpPr>
            <p:cNvPr id="6" name="Group 386"/>
            <p:cNvGrpSpPr/>
            <p:nvPr/>
          </p:nvGrpSpPr>
          <p:grpSpPr>
            <a:xfrm rot="160653">
              <a:off x="4726569" y="3136848"/>
              <a:ext cx="219383" cy="212301"/>
              <a:chOff x="2763838" y="3868738"/>
              <a:chExt cx="1062038" cy="665163"/>
            </a:xfrm>
            <a:solidFill>
              <a:schemeClr val="bg1"/>
            </a:solidFill>
          </p:grpSpPr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2763838" y="3898901"/>
                <a:ext cx="330200" cy="604838"/>
              </a:xfrm>
              <a:custGeom>
                <a:avLst/>
                <a:gdLst/>
                <a:ahLst/>
                <a:cxnLst>
                  <a:cxn ang="0">
                    <a:pos x="316" y="697"/>
                  </a:cxn>
                  <a:cxn ang="0">
                    <a:pos x="291" y="686"/>
                  </a:cxn>
                  <a:cxn ang="0">
                    <a:pos x="267" y="676"/>
                  </a:cxn>
                  <a:cxn ang="0">
                    <a:pos x="282" y="669"/>
                  </a:cxn>
                  <a:cxn ang="0">
                    <a:pos x="297" y="663"/>
                  </a:cxn>
                  <a:cxn ang="0">
                    <a:pos x="302" y="650"/>
                  </a:cxn>
                  <a:cxn ang="0">
                    <a:pos x="290" y="625"/>
                  </a:cxn>
                  <a:cxn ang="0">
                    <a:pos x="264" y="634"/>
                  </a:cxn>
                  <a:cxn ang="0">
                    <a:pos x="241" y="645"/>
                  </a:cxn>
                  <a:cxn ang="0">
                    <a:pos x="213" y="641"/>
                  </a:cxn>
                  <a:cxn ang="0">
                    <a:pos x="177" y="615"/>
                  </a:cxn>
                  <a:cxn ang="0">
                    <a:pos x="147" y="586"/>
                  </a:cxn>
                  <a:cxn ang="0">
                    <a:pos x="108" y="535"/>
                  </a:cxn>
                  <a:cxn ang="0">
                    <a:pos x="80" y="476"/>
                  </a:cxn>
                  <a:cxn ang="0">
                    <a:pos x="68" y="417"/>
                  </a:cxn>
                  <a:cxn ang="0">
                    <a:pos x="257" y="394"/>
                  </a:cxn>
                  <a:cxn ang="0">
                    <a:pos x="63" y="382"/>
                  </a:cxn>
                  <a:cxn ang="0">
                    <a:pos x="92" y="276"/>
                  </a:cxn>
                  <a:cxn ang="0">
                    <a:pos x="153" y="187"/>
                  </a:cxn>
                  <a:cxn ang="0">
                    <a:pos x="222" y="142"/>
                  </a:cxn>
                  <a:cxn ang="0">
                    <a:pos x="257" y="156"/>
                  </a:cxn>
                  <a:cxn ang="0">
                    <a:pos x="291" y="167"/>
                  </a:cxn>
                  <a:cxn ang="0">
                    <a:pos x="320" y="165"/>
                  </a:cxn>
                  <a:cxn ang="0">
                    <a:pos x="332" y="140"/>
                  </a:cxn>
                  <a:cxn ang="0">
                    <a:pos x="291" y="129"/>
                  </a:cxn>
                  <a:cxn ang="0">
                    <a:pos x="263" y="118"/>
                  </a:cxn>
                  <a:cxn ang="0">
                    <a:pos x="264" y="103"/>
                  </a:cxn>
                  <a:cxn ang="0">
                    <a:pos x="311" y="77"/>
                  </a:cxn>
                  <a:cxn ang="0">
                    <a:pos x="364" y="55"/>
                  </a:cxn>
                  <a:cxn ang="0">
                    <a:pos x="401" y="23"/>
                  </a:cxn>
                  <a:cxn ang="0">
                    <a:pos x="387" y="9"/>
                  </a:cxn>
                  <a:cxn ang="0">
                    <a:pos x="304" y="38"/>
                  </a:cxn>
                  <a:cxn ang="0">
                    <a:pos x="230" y="73"/>
                  </a:cxn>
                  <a:cxn ang="0">
                    <a:pos x="166" y="114"/>
                  </a:cxn>
                  <a:cxn ang="0">
                    <a:pos x="109" y="161"/>
                  </a:cxn>
                  <a:cxn ang="0">
                    <a:pos x="62" y="213"/>
                  </a:cxn>
                  <a:cxn ang="0">
                    <a:pos x="24" y="274"/>
                  </a:cxn>
                  <a:cxn ang="0">
                    <a:pos x="4" y="339"/>
                  </a:cxn>
                  <a:cxn ang="0">
                    <a:pos x="1" y="411"/>
                  </a:cxn>
                  <a:cxn ang="0">
                    <a:pos x="21" y="486"/>
                  </a:cxn>
                  <a:cxn ang="0">
                    <a:pos x="60" y="558"/>
                  </a:cxn>
                  <a:cxn ang="0">
                    <a:pos x="109" y="616"/>
                  </a:cxn>
                  <a:cxn ang="0">
                    <a:pos x="162" y="662"/>
                  </a:cxn>
                  <a:cxn ang="0">
                    <a:pos x="226" y="700"/>
                  </a:cxn>
                  <a:cxn ang="0">
                    <a:pos x="280" y="726"/>
                  </a:cxn>
                  <a:cxn ang="0">
                    <a:pos x="336" y="748"/>
                  </a:cxn>
                  <a:cxn ang="0">
                    <a:pos x="369" y="754"/>
                  </a:cxn>
                  <a:cxn ang="0">
                    <a:pos x="351" y="731"/>
                  </a:cxn>
                  <a:cxn ang="0">
                    <a:pos x="336" y="709"/>
                  </a:cxn>
                </a:cxnLst>
                <a:rect l="0" t="0" r="r" b="b"/>
                <a:pathLst>
                  <a:path w="417" h="761">
                    <a:moveTo>
                      <a:pt x="332" y="702"/>
                    </a:moveTo>
                    <a:lnTo>
                      <a:pt x="324" y="699"/>
                    </a:lnTo>
                    <a:lnTo>
                      <a:pt x="316" y="697"/>
                    </a:lnTo>
                    <a:lnTo>
                      <a:pt x="308" y="693"/>
                    </a:lnTo>
                    <a:lnTo>
                      <a:pt x="299" y="690"/>
                    </a:lnTo>
                    <a:lnTo>
                      <a:pt x="291" y="686"/>
                    </a:lnTo>
                    <a:lnTo>
                      <a:pt x="283" y="683"/>
                    </a:lnTo>
                    <a:lnTo>
                      <a:pt x="275" y="679"/>
                    </a:lnTo>
                    <a:lnTo>
                      <a:pt x="267" y="676"/>
                    </a:lnTo>
                    <a:lnTo>
                      <a:pt x="272" y="673"/>
                    </a:lnTo>
                    <a:lnTo>
                      <a:pt x="276" y="671"/>
                    </a:lnTo>
                    <a:lnTo>
                      <a:pt x="282" y="669"/>
                    </a:lnTo>
                    <a:lnTo>
                      <a:pt x="287" y="667"/>
                    </a:lnTo>
                    <a:lnTo>
                      <a:pt x="291" y="665"/>
                    </a:lnTo>
                    <a:lnTo>
                      <a:pt x="297" y="663"/>
                    </a:lnTo>
                    <a:lnTo>
                      <a:pt x="302" y="661"/>
                    </a:lnTo>
                    <a:lnTo>
                      <a:pt x="306" y="658"/>
                    </a:lnTo>
                    <a:lnTo>
                      <a:pt x="302" y="650"/>
                    </a:lnTo>
                    <a:lnTo>
                      <a:pt x="298" y="642"/>
                    </a:lnTo>
                    <a:lnTo>
                      <a:pt x="294" y="633"/>
                    </a:lnTo>
                    <a:lnTo>
                      <a:pt x="290" y="625"/>
                    </a:lnTo>
                    <a:lnTo>
                      <a:pt x="281" y="629"/>
                    </a:lnTo>
                    <a:lnTo>
                      <a:pt x="273" y="631"/>
                    </a:lnTo>
                    <a:lnTo>
                      <a:pt x="264" y="634"/>
                    </a:lnTo>
                    <a:lnTo>
                      <a:pt x="256" y="638"/>
                    </a:lnTo>
                    <a:lnTo>
                      <a:pt x="248" y="641"/>
                    </a:lnTo>
                    <a:lnTo>
                      <a:pt x="241" y="645"/>
                    </a:lnTo>
                    <a:lnTo>
                      <a:pt x="233" y="647"/>
                    </a:lnTo>
                    <a:lnTo>
                      <a:pt x="226" y="650"/>
                    </a:lnTo>
                    <a:lnTo>
                      <a:pt x="213" y="641"/>
                    </a:lnTo>
                    <a:lnTo>
                      <a:pt x="200" y="633"/>
                    </a:lnTo>
                    <a:lnTo>
                      <a:pt x="189" y="624"/>
                    </a:lnTo>
                    <a:lnTo>
                      <a:pt x="177" y="615"/>
                    </a:lnTo>
                    <a:lnTo>
                      <a:pt x="167" y="605"/>
                    </a:lnTo>
                    <a:lnTo>
                      <a:pt x="157" y="595"/>
                    </a:lnTo>
                    <a:lnTo>
                      <a:pt x="147" y="586"/>
                    </a:lnTo>
                    <a:lnTo>
                      <a:pt x="138" y="576"/>
                    </a:lnTo>
                    <a:lnTo>
                      <a:pt x="122" y="556"/>
                    </a:lnTo>
                    <a:lnTo>
                      <a:pt x="108" y="535"/>
                    </a:lnTo>
                    <a:lnTo>
                      <a:pt x="97" y="516"/>
                    </a:lnTo>
                    <a:lnTo>
                      <a:pt x="88" y="496"/>
                    </a:lnTo>
                    <a:lnTo>
                      <a:pt x="80" y="476"/>
                    </a:lnTo>
                    <a:lnTo>
                      <a:pt x="74" y="456"/>
                    </a:lnTo>
                    <a:lnTo>
                      <a:pt x="70" y="436"/>
                    </a:lnTo>
                    <a:lnTo>
                      <a:pt x="68" y="417"/>
                    </a:lnTo>
                    <a:lnTo>
                      <a:pt x="255" y="411"/>
                    </a:lnTo>
                    <a:lnTo>
                      <a:pt x="256" y="402"/>
                    </a:lnTo>
                    <a:lnTo>
                      <a:pt x="257" y="394"/>
                    </a:lnTo>
                    <a:lnTo>
                      <a:pt x="257" y="384"/>
                    </a:lnTo>
                    <a:lnTo>
                      <a:pt x="258" y="376"/>
                    </a:lnTo>
                    <a:lnTo>
                      <a:pt x="63" y="382"/>
                    </a:lnTo>
                    <a:lnTo>
                      <a:pt x="69" y="345"/>
                    </a:lnTo>
                    <a:lnTo>
                      <a:pt x="80" y="309"/>
                    </a:lnTo>
                    <a:lnTo>
                      <a:pt x="92" y="276"/>
                    </a:lnTo>
                    <a:lnTo>
                      <a:pt x="109" y="244"/>
                    </a:lnTo>
                    <a:lnTo>
                      <a:pt x="129" y="215"/>
                    </a:lnTo>
                    <a:lnTo>
                      <a:pt x="153" y="187"/>
                    </a:lnTo>
                    <a:lnTo>
                      <a:pt x="180" y="162"/>
                    </a:lnTo>
                    <a:lnTo>
                      <a:pt x="211" y="138"/>
                    </a:lnTo>
                    <a:lnTo>
                      <a:pt x="222" y="142"/>
                    </a:lnTo>
                    <a:lnTo>
                      <a:pt x="234" y="147"/>
                    </a:lnTo>
                    <a:lnTo>
                      <a:pt x="245" y="152"/>
                    </a:lnTo>
                    <a:lnTo>
                      <a:pt x="257" y="156"/>
                    </a:lnTo>
                    <a:lnTo>
                      <a:pt x="268" y="160"/>
                    </a:lnTo>
                    <a:lnTo>
                      <a:pt x="280" y="163"/>
                    </a:lnTo>
                    <a:lnTo>
                      <a:pt x="291" y="167"/>
                    </a:lnTo>
                    <a:lnTo>
                      <a:pt x="303" y="170"/>
                    </a:lnTo>
                    <a:lnTo>
                      <a:pt x="317" y="173"/>
                    </a:lnTo>
                    <a:lnTo>
                      <a:pt x="320" y="165"/>
                    </a:lnTo>
                    <a:lnTo>
                      <a:pt x="325" y="156"/>
                    </a:lnTo>
                    <a:lnTo>
                      <a:pt x="328" y="148"/>
                    </a:lnTo>
                    <a:lnTo>
                      <a:pt x="332" y="140"/>
                    </a:lnTo>
                    <a:lnTo>
                      <a:pt x="317" y="135"/>
                    </a:lnTo>
                    <a:lnTo>
                      <a:pt x="303" y="132"/>
                    </a:lnTo>
                    <a:lnTo>
                      <a:pt x="291" y="129"/>
                    </a:lnTo>
                    <a:lnTo>
                      <a:pt x="281" y="124"/>
                    </a:lnTo>
                    <a:lnTo>
                      <a:pt x="271" y="122"/>
                    </a:lnTo>
                    <a:lnTo>
                      <a:pt x="263" y="118"/>
                    </a:lnTo>
                    <a:lnTo>
                      <a:pt x="256" y="115"/>
                    </a:lnTo>
                    <a:lnTo>
                      <a:pt x="250" y="112"/>
                    </a:lnTo>
                    <a:lnTo>
                      <a:pt x="264" y="103"/>
                    </a:lnTo>
                    <a:lnTo>
                      <a:pt x="279" y="94"/>
                    </a:lnTo>
                    <a:lnTo>
                      <a:pt x="295" y="86"/>
                    </a:lnTo>
                    <a:lnTo>
                      <a:pt x="311" y="77"/>
                    </a:lnTo>
                    <a:lnTo>
                      <a:pt x="328" y="70"/>
                    </a:lnTo>
                    <a:lnTo>
                      <a:pt x="346" y="62"/>
                    </a:lnTo>
                    <a:lnTo>
                      <a:pt x="364" y="55"/>
                    </a:lnTo>
                    <a:lnTo>
                      <a:pt x="384" y="49"/>
                    </a:lnTo>
                    <a:lnTo>
                      <a:pt x="392" y="35"/>
                    </a:lnTo>
                    <a:lnTo>
                      <a:pt x="401" y="23"/>
                    </a:lnTo>
                    <a:lnTo>
                      <a:pt x="409" y="11"/>
                    </a:lnTo>
                    <a:lnTo>
                      <a:pt x="417" y="0"/>
                    </a:lnTo>
                    <a:lnTo>
                      <a:pt x="387" y="9"/>
                    </a:lnTo>
                    <a:lnTo>
                      <a:pt x="358" y="18"/>
                    </a:lnTo>
                    <a:lnTo>
                      <a:pt x="331" y="27"/>
                    </a:lnTo>
                    <a:lnTo>
                      <a:pt x="304" y="38"/>
                    </a:lnTo>
                    <a:lnTo>
                      <a:pt x="279" y="49"/>
                    </a:lnTo>
                    <a:lnTo>
                      <a:pt x="253" y="61"/>
                    </a:lnTo>
                    <a:lnTo>
                      <a:pt x="230" y="73"/>
                    </a:lnTo>
                    <a:lnTo>
                      <a:pt x="207" y="86"/>
                    </a:lnTo>
                    <a:lnTo>
                      <a:pt x="185" y="100"/>
                    </a:lnTo>
                    <a:lnTo>
                      <a:pt x="166" y="114"/>
                    </a:lnTo>
                    <a:lnTo>
                      <a:pt x="145" y="129"/>
                    </a:lnTo>
                    <a:lnTo>
                      <a:pt x="127" y="145"/>
                    </a:lnTo>
                    <a:lnTo>
                      <a:pt x="109" y="161"/>
                    </a:lnTo>
                    <a:lnTo>
                      <a:pt x="92" y="177"/>
                    </a:lnTo>
                    <a:lnTo>
                      <a:pt x="77" y="194"/>
                    </a:lnTo>
                    <a:lnTo>
                      <a:pt x="62" y="213"/>
                    </a:lnTo>
                    <a:lnTo>
                      <a:pt x="47" y="232"/>
                    </a:lnTo>
                    <a:lnTo>
                      <a:pt x="35" y="253"/>
                    </a:lnTo>
                    <a:lnTo>
                      <a:pt x="24" y="274"/>
                    </a:lnTo>
                    <a:lnTo>
                      <a:pt x="16" y="296"/>
                    </a:lnTo>
                    <a:lnTo>
                      <a:pt x="9" y="317"/>
                    </a:lnTo>
                    <a:lnTo>
                      <a:pt x="4" y="339"/>
                    </a:lnTo>
                    <a:lnTo>
                      <a:pt x="1" y="361"/>
                    </a:lnTo>
                    <a:lnTo>
                      <a:pt x="0" y="384"/>
                    </a:lnTo>
                    <a:lnTo>
                      <a:pt x="1" y="411"/>
                    </a:lnTo>
                    <a:lnTo>
                      <a:pt x="6" y="436"/>
                    </a:lnTo>
                    <a:lnTo>
                      <a:pt x="12" y="461"/>
                    </a:lnTo>
                    <a:lnTo>
                      <a:pt x="21" y="486"/>
                    </a:lnTo>
                    <a:lnTo>
                      <a:pt x="31" y="511"/>
                    </a:lnTo>
                    <a:lnTo>
                      <a:pt x="45" y="534"/>
                    </a:lnTo>
                    <a:lnTo>
                      <a:pt x="60" y="558"/>
                    </a:lnTo>
                    <a:lnTo>
                      <a:pt x="78" y="581"/>
                    </a:lnTo>
                    <a:lnTo>
                      <a:pt x="93" y="599"/>
                    </a:lnTo>
                    <a:lnTo>
                      <a:pt x="109" y="616"/>
                    </a:lnTo>
                    <a:lnTo>
                      <a:pt x="126" y="632"/>
                    </a:lnTo>
                    <a:lnTo>
                      <a:pt x="144" y="647"/>
                    </a:lnTo>
                    <a:lnTo>
                      <a:pt x="162" y="662"/>
                    </a:lnTo>
                    <a:lnTo>
                      <a:pt x="183" y="675"/>
                    </a:lnTo>
                    <a:lnTo>
                      <a:pt x="204" y="688"/>
                    </a:lnTo>
                    <a:lnTo>
                      <a:pt x="226" y="700"/>
                    </a:lnTo>
                    <a:lnTo>
                      <a:pt x="243" y="709"/>
                    </a:lnTo>
                    <a:lnTo>
                      <a:pt x="261" y="718"/>
                    </a:lnTo>
                    <a:lnTo>
                      <a:pt x="280" y="726"/>
                    </a:lnTo>
                    <a:lnTo>
                      <a:pt x="298" y="733"/>
                    </a:lnTo>
                    <a:lnTo>
                      <a:pt x="317" y="741"/>
                    </a:lnTo>
                    <a:lnTo>
                      <a:pt x="336" y="748"/>
                    </a:lnTo>
                    <a:lnTo>
                      <a:pt x="355" y="755"/>
                    </a:lnTo>
                    <a:lnTo>
                      <a:pt x="374" y="761"/>
                    </a:lnTo>
                    <a:lnTo>
                      <a:pt x="369" y="754"/>
                    </a:lnTo>
                    <a:lnTo>
                      <a:pt x="363" y="746"/>
                    </a:lnTo>
                    <a:lnTo>
                      <a:pt x="357" y="739"/>
                    </a:lnTo>
                    <a:lnTo>
                      <a:pt x="351" y="731"/>
                    </a:lnTo>
                    <a:lnTo>
                      <a:pt x="346" y="724"/>
                    </a:lnTo>
                    <a:lnTo>
                      <a:pt x="341" y="717"/>
                    </a:lnTo>
                    <a:lnTo>
                      <a:pt x="336" y="709"/>
                    </a:lnTo>
                    <a:lnTo>
                      <a:pt x="332" y="70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dirty="0"/>
              </a:p>
            </p:txBody>
          </p:sp>
          <p:sp>
            <p:nvSpPr>
              <p:cNvPr id="48" name="Freeform 19"/>
              <p:cNvSpPr>
                <a:spLocks/>
              </p:cNvSpPr>
              <p:nvPr/>
            </p:nvSpPr>
            <p:spPr bwMode="auto">
              <a:xfrm>
                <a:off x="3403601" y="3873501"/>
                <a:ext cx="422275" cy="627063"/>
              </a:xfrm>
              <a:custGeom>
                <a:avLst/>
                <a:gdLst/>
                <a:ahLst/>
                <a:cxnLst>
                  <a:cxn ang="0">
                    <a:pos x="282" y="75"/>
                  </a:cxn>
                  <a:cxn ang="0">
                    <a:pos x="226" y="52"/>
                  </a:cxn>
                  <a:cxn ang="0">
                    <a:pos x="168" y="33"/>
                  </a:cxn>
                  <a:cxn ang="0">
                    <a:pos x="107" y="16"/>
                  </a:cxn>
                  <a:cxn ang="0">
                    <a:pos x="44" y="6"/>
                  </a:cxn>
                  <a:cxn ang="0">
                    <a:pos x="69" y="52"/>
                  </a:cxn>
                  <a:cxn ang="0">
                    <a:pos x="108" y="61"/>
                  </a:cxn>
                  <a:cxn ang="0">
                    <a:pos x="148" y="73"/>
                  </a:cxn>
                  <a:cxn ang="0">
                    <a:pos x="186" y="86"/>
                  </a:cxn>
                  <a:cxn ang="0">
                    <a:pos x="224" y="99"/>
                  </a:cxn>
                  <a:cxn ang="0">
                    <a:pos x="259" y="115"/>
                  </a:cxn>
                  <a:cxn ang="0">
                    <a:pos x="248" y="132"/>
                  </a:cxn>
                  <a:cxn ang="0">
                    <a:pos x="217" y="145"/>
                  </a:cxn>
                  <a:cxn ang="0">
                    <a:pos x="191" y="156"/>
                  </a:cxn>
                  <a:cxn ang="0">
                    <a:pos x="247" y="173"/>
                  </a:cxn>
                  <a:cxn ang="0">
                    <a:pos x="282" y="158"/>
                  </a:cxn>
                  <a:cxn ang="0">
                    <a:pos x="311" y="144"/>
                  </a:cxn>
                  <a:cxn ang="0">
                    <a:pos x="345" y="167"/>
                  </a:cxn>
                  <a:cxn ang="0">
                    <a:pos x="376" y="193"/>
                  </a:cxn>
                  <a:cxn ang="0">
                    <a:pos x="411" y="233"/>
                  </a:cxn>
                  <a:cxn ang="0">
                    <a:pos x="452" y="295"/>
                  </a:cxn>
                  <a:cxn ang="0">
                    <a:pos x="470" y="359"/>
                  </a:cxn>
                  <a:cxn ang="0">
                    <a:pos x="296" y="420"/>
                  </a:cxn>
                  <a:cxn ang="0">
                    <a:pos x="471" y="451"/>
                  </a:cxn>
                  <a:cxn ang="0">
                    <a:pos x="456" y="505"/>
                  </a:cxn>
                  <a:cxn ang="0">
                    <a:pos x="426" y="559"/>
                  </a:cxn>
                  <a:cxn ang="0">
                    <a:pos x="394" y="600"/>
                  </a:cxn>
                  <a:cxn ang="0">
                    <a:pos x="357" y="636"/>
                  </a:cxn>
                  <a:cxn ang="0">
                    <a:pos x="316" y="652"/>
                  </a:cxn>
                  <a:cxn ang="0">
                    <a:pos x="277" y="638"/>
                  </a:cxn>
                  <a:cxn ang="0">
                    <a:pos x="241" y="627"/>
                  </a:cxn>
                  <a:cxn ang="0">
                    <a:pos x="218" y="641"/>
                  </a:cxn>
                  <a:cxn ang="0">
                    <a:pos x="221" y="662"/>
                  </a:cxn>
                  <a:cxn ang="0">
                    <a:pos x="259" y="673"/>
                  </a:cxn>
                  <a:cxn ang="0">
                    <a:pos x="283" y="682"/>
                  </a:cxn>
                  <a:cxn ang="0">
                    <a:pos x="260" y="703"/>
                  </a:cxn>
                  <a:cxn ang="0">
                    <a:pos x="214" y="726"/>
                  </a:cxn>
                  <a:cxn ang="0">
                    <a:pos x="163" y="746"/>
                  </a:cxn>
                  <a:cxn ang="0">
                    <a:pos x="153" y="779"/>
                  </a:cxn>
                  <a:cxn ang="0">
                    <a:pos x="156" y="788"/>
                  </a:cxn>
                  <a:cxn ang="0">
                    <a:pos x="180" y="780"/>
                  </a:cxn>
                  <a:cxn ang="0">
                    <a:pos x="236" y="759"/>
                  </a:cxn>
                  <a:cxn ang="0">
                    <a:pos x="289" y="735"/>
                  </a:cxn>
                  <a:cxn ang="0">
                    <a:pos x="336" y="709"/>
                  </a:cxn>
                  <a:cxn ang="0">
                    <a:pos x="380" y="679"/>
                  </a:cxn>
                  <a:cxn ang="0">
                    <a:pos x="419" y="645"/>
                  </a:cxn>
                  <a:cxn ang="0">
                    <a:pos x="491" y="557"/>
                  </a:cxn>
                  <a:cxn ang="0">
                    <a:pos x="529" y="459"/>
                  </a:cxn>
                  <a:cxn ang="0">
                    <a:pos x="532" y="367"/>
                  </a:cxn>
                  <a:cxn ang="0">
                    <a:pos x="517" y="302"/>
                  </a:cxn>
                  <a:cxn ang="0">
                    <a:pos x="488" y="243"/>
                  </a:cxn>
                  <a:cxn ang="0">
                    <a:pos x="446" y="188"/>
                  </a:cxn>
                  <a:cxn ang="0">
                    <a:pos x="389" y="139"/>
                  </a:cxn>
                  <a:cxn ang="0">
                    <a:pos x="318" y="94"/>
                  </a:cxn>
                </a:cxnLst>
                <a:rect l="0" t="0" r="r" b="b"/>
                <a:pathLst>
                  <a:path w="533" h="791">
                    <a:moveTo>
                      <a:pt x="318" y="94"/>
                    </a:moveTo>
                    <a:lnTo>
                      <a:pt x="301" y="84"/>
                    </a:lnTo>
                    <a:lnTo>
                      <a:pt x="282" y="75"/>
                    </a:lnTo>
                    <a:lnTo>
                      <a:pt x="264" y="67"/>
                    </a:lnTo>
                    <a:lnTo>
                      <a:pt x="245" y="59"/>
                    </a:lnTo>
                    <a:lnTo>
                      <a:pt x="226" y="52"/>
                    </a:lnTo>
                    <a:lnTo>
                      <a:pt x="207" y="45"/>
                    </a:lnTo>
                    <a:lnTo>
                      <a:pt x="188" y="38"/>
                    </a:lnTo>
                    <a:lnTo>
                      <a:pt x="168" y="33"/>
                    </a:lnTo>
                    <a:lnTo>
                      <a:pt x="148" y="27"/>
                    </a:lnTo>
                    <a:lnTo>
                      <a:pt x="128" y="21"/>
                    </a:lnTo>
                    <a:lnTo>
                      <a:pt x="107" y="16"/>
                    </a:lnTo>
                    <a:lnTo>
                      <a:pt x="87" y="13"/>
                    </a:lnTo>
                    <a:lnTo>
                      <a:pt x="65" y="8"/>
                    </a:lnTo>
                    <a:lnTo>
                      <a:pt x="44" y="6"/>
                    </a:lnTo>
                    <a:lnTo>
                      <a:pt x="22" y="3"/>
                    </a:lnTo>
                    <a:lnTo>
                      <a:pt x="0" y="0"/>
                    </a:lnTo>
                    <a:lnTo>
                      <a:pt x="69" y="52"/>
                    </a:lnTo>
                    <a:lnTo>
                      <a:pt x="83" y="56"/>
                    </a:lnTo>
                    <a:lnTo>
                      <a:pt x="96" y="58"/>
                    </a:lnTo>
                    <a:lnTo>
                      <a:pt x="108" y="61"/>
                    </a:lnTo>
                    <a:lnTo>
                      <a:pt x="122" y="65"/>
                    </a:lnTo>
                    <a:lnTo>
                      <a:pt x="135" y="68"/>
                    </a:lnTo>
                    <a:lnTo>
                      <a:pt x="148" y="73"/>
                    </a:lnTo>
                    <a:lnTo>
                      <a:pt x="160" y="76"/>
                    </a:lnTo>
                    <a:lnTo>
                      <a:pt x="173" y="81"/>
                    </a:lnTo>
                    <a:lnTo>
                      <a:pt x="186" y="86"/>
                    </a:lnTo>
                    <a:lnTo>
                      <a:pt x="198" y="90"/>
                    </a:lnTo>
                    <a:lnTo>
                      <a:pt x="211" y="95"/>
                    </a:lnTo>
                    <a:lnTo>
                      <a:pt x="224" y="99"/>
                    </a:lnTo>
                    <a:lnTo>
                      <a:pt x="235" y="105"/>
                    </a:lnTo>
                    <a:lnTo>
                      <a:pt x="248" y="110"/>
                    </a:lnTo>
                    <a:lnTo>
                      <a:pt x="259" y="115"/>
                    </a:lnTo>
                    <a:lnTo>
                      <a:pt x="272" y="121"/>
                    </a:lnTo>
                    <a:lnTo>
                      <a:pt x="259" y="127"/>
                    </a:lnTo>
                    <a:lnTo>
                      <a:pt x="248" y="132"/>
                    </a:lnTo>
                    <a:lnTo>
                      <a:pt x="237" y="136"/>
                    </a:lnTo>
                    <a:lnTo>
                      <a:pt x="227" y="141"/>
                    </a:lnTo>
                    <a:lnTo>
                      <a:pt x="217" y="145"/>
                    </a:lnTo>
                    <a:lnTo>
                      <a:pt x="207" y="149"/>
                    </a:lnTo>
                    <a:lnTo>
                      <a:pt x="199" y="152"/>
                    </a:lnTo>
                    <a:lnTo>
                      <a:pt x="191" y="156"/>
                    </a:lnTo>
                    <a:lnTo>
                      <a:pt x="219" y="183"/>
                    </a:lnTo>
                    <a:lnTo>
                      <a:pt x="233" y="179"/>
                    </a:lnTo>
                    <a:lnTo>
                      <a:pt x="247" y="173"/>
                    </a:lnTo>
                    <a:lnTo>
                      <a:pt x="259" y="168"/>
                    </a:lnTo>
                    <a:lnTo>
                      <a:pt x="272" y="163"/>
                    </a:lnTo>
                    <a:lnTo>
                      <a:pt x="282" y="158"/>
                    </a:lnTo>
                    <a:lnTo>
                      <a:pt x="293" y="153"/>
                    </a:lnTo>
                    <a:lnTo>
                      <a:pt x="303" y="149"/>
                    </a:lnTo>
                    <a:lnTo>
                      <a:pt x="311" y="144"/>
                    </a:lnTo>
                    <a:lnTo>
                      <a:pt x="323" y="151"/>
                    </a:lnTo>
                    <a:lnTo>
                      <a:pt x="334" y="159"/>
                    </a:lnTo>
                    <a:lnTo>
                      <a:pt x="345" y="167"/>
                    </a:lnTo>
                    <a:lnTo>
                      <a:pt x="356" y="175"/>
                    </a:lnTo>
                    <a:lnTo>
                      <a:pt x="366" y="183"/>
                    </a:lnTo>
                    <a:lnTo>
                      <a:pt x="376" y="193"/>
                    </a:lnTo>
                    <a:lnTo>
                      <a:pt x="385" y="203"/>
                    </a:lnTo>
                    <a:lnTo>
                      <a:pt x="394" y="212"/>
                    </a:lnTo>
                    <a:lnTo>
                      <a:pt x="411" y="233"/>
                    </a:lnTo>
                    <a:lnTo>
                      <a:pt x="427" y="254"/>
                    </a:lnTo>
                    <a:lnTo>
                      <a:pt x="440" y="274"/>
                    </a:lnTo>
                    <a:lnTo>
                      <a:pt x="452" y="295"/>
                    </a:lnTo>
                    <a:lnTo>
                      <a:pt x="460" y="316"/>
                    </a:lnTo>
                    <a:lnTo>
                      <a:pt x="467" y="338"/>
                    </a:lnTo>
                    <a:lnTo>
                      <a:pt x="470" y="359"/>
                    </a:lnTo>
                    <a:lnTo>
                      <a:pt x="472" y="380"/>
                    </a:lnTo>
                    <a:lnTo>
                      <a:pt x="298" y="385"/>
                    </a:lnTo>
                    <a:lnTo>
                      <a:pt x="296" y="420"/>
                    </a:lnTo>
                    <a:lnTo>
                      <a:pt x="473" y="415"/>
                    </a:lnTo>
                    <a:lnTo>
                      <a:pt x="473" y="432"/>
                    </a:lnTo>
                    <a:lnTo>
                      <a:pt x="471" y="451"/>
                    </a:lnTo>
                    <a:lnTo>
                      <a:pt x="468" y="468"/>
                    </a:lnTo>
                    <a:lnTo>
                      <a:pt x="462" y="486"/>
                    </a:lnTo>
                    <a:lnTo>
                      <a:pt x="456" y="505"/>
                    </a:lnTo>
                    <a:lnTo>
                      <a:pt x="447" y="523"/>
                    </a:lnTo>
                    <a:lnTo>
                      <a:pt x="438" y="541"/>
                    </a:lnTo>
                    <a:lnTo>
                      <a:pt x="426" y="559"/>
                    </a:lnTo>
                    <a:lnTo>
                      <a:pt x="416" y="574"/>
                    </a:lnTo>
                    <a:lnTo>
                      <a:pt x="406" y="588"/>
                    </a:lnTo>
                    <a:lnTo>
                      <a:pt x="394" y="600"/>
                    </a:lnTo>
                    <a:lnTo>
                      <a:pt x="383" y="613"/>
                    </a:lnTo>
                    <a:lnTo>
                      <a:pt x="370" y="626"/>
                    </a:lnTo>
                    <a:lnTo>
                      <a:pt x="357" y="636"/>
                    </a:lnTo>
                    <a:lnTo>
                      <a:pt x="343" y="647"/>
                    </a:lnTo>
                    <a:lnTo>
                      <a:pt x="330" y="657"/>
                    </a:lnTo>
                    <a:lnTo>
                      <a:pt x="316" y="652"/>
                    </a:lnTo>
                    <a:lnTo>
                      <a:pt x="302" y="648"/>
                    </a:lnTo>
                    <a:lnTo>
                      <a:pt x="289" y="643"/>
                    </a:lnTo>
                    <a:lnTo>
                      <a:pt x="277" y="638"/>
                    </a:lnTo>
                    <a:lnTo>
                      <a:pt x="264" y="635"/>
                    </a:lnTo>
                    <a:lnTo>
                      <a:pt x="252" y="630"/>
                    </a:lnTo>
                    <a:lnTo>
                      <a:pt x="241" y="627"/>
                    </a:lnTo>
                    <a:lnTo>
                      <a:pt x="231" y="624"/>
                    </a:lnTo>
                    <a:lnTo>
                      <a:pt x="224" y="632"/>
                    </a:lnTo>
                    <a:lnTo>
                      <a:pt x="218" y="641"/>
                    </a:lnTo>
                    <a:lnTo>
                      <a:pt x="211" y="649"/>
                    </a:lnTo>
                    <a:lnTo>
                      <a:pt x="205" y="657"/>
                    </a:lnTo>
                    <a:lnTo>
                      <a:pt x="221" y="662"/>
                    </a:lnTo>
                    <a:lnTo>
                      <a:pt x="235" y="666"/>
                    </a:lnTo>
                    <a:lnTo>
                      <a:pt x="248" y="670"/>
                    </a:lnTo>
                    <a:lnTo>
                      <a:pt x="259" y="673"/>
                    </a:lnTo>
                    <a:lnTo>
                      <a:pt x="269" y="677"/>
                    </a:lnTo>
                    <a:lnTo>
                      <a:pt x="277" y="680"/>
                    </a:lnTo>
                    <a:lnTo>
                      <a:pt x="283" y="682"/>
                    </a:lnTo>
                    <a:lnTo>
                      <a:pt x="288" y="685"/>
                    </a:lnTo>
                    <a:lnTo>
                      <a:pt x="274" y="694"/>
                    </a:lnTo>
                    <a:lnTo>
                      <a:pt x="260" y="703"/>
                    </a:lnTo>
                    <a:lnTo>
                      <a:pt x="245" y="711"/>
                    </a:lnTo>
                    <a:lnTo>
                      <a:pt x="231" y="719"/>
                    </a:lnTo>
                    <a:lnTo>
                      <a:pt x="214" y="726"/>
                    </a:lnTo>
                    <a:lnTo>
                      <a:pt x="197" y="733"/>
                    </a:lnTo>
                    <a:lnTo>
                      <a:pt x="180" y="740"/>
                    </a:lnTo>
                    <a:lnTo>
                      <a:pt x="163" y="746"/>
                    </a:lnTo>
                    <a:lnTo>
                      <a:pt x="159" y="756"/>
                    </a:lnTo>
                    <a:lnTo>
                      <a:pt x="157" y="768"/>
                    </a:lnTo>
                    <a:lnTo>
                      <a:pt x="153" y="779"/>
                    </a:lnTo>
                    <a:lnTo>
                      <a:pt x="150" y="791"/>
                    </a:lnTo>
                    <a:lnTo>
                      <a:pt x="152" y="789"/>
                    </a:lnTo>
                    <a:lnTo>
                      <a:pt x="156" y="788"/>
                    </a:lnTo>
                    <a:lnTo>
                      <a:pt x="158" y="788"/>
                    </a:lnTo>
                    <a:lnTo>
                      <a:pt x="160" y="787"/>
                    </a:lnTo>
                    <a:lnTo>
                      <a:pt x="180" y="780"/>
                    </a:lnTo>
                    <a:lnTo>
                      <a:pt x="199" y="774"/>
                    </a:lnTo>
                    <a:lnTo>
                      <a:pt x="218" y="766"/>
                    </a:lnTo>
                    <a:lnTo>
                      <a:pt x="236" y="759"/>
                    </a:lnTo>
                    <a:lnTo>
                      <a:pt x="255" y="751"/>
                    </a:lnTo>
                    <a:lnTo>
                      <a:pt x="272" y="743"/>
                    </a:lnTo>
                    <a:lnTo>
                      <a:pt x="289" y="735"/>
                    </a:lnTo>
                    <a:lnTo>
                      <a:pt x="305" y="726"/>
                    </a:lnTo>
                    <a:lnTo>
                      <a:pt x="321" y="718"/>
                    </a:lnTo>
                    <a:lnTo>
                      <a:pt x="336" y="709"/>
                    </a:lnTo>
                    <a:lnTo>
                      <a:pt x="351" y="698"/>
                    </a:lnTo>
                    <a:lnTo>
                      <a:pt x="366" y="688"/>
                    </a:lnTo>
                    <a:lnTo>
                      <a:pt x="380" y="679"/>
                    </a:lnTo>
                    <a:lnTo>
                      <a:pt x="394" y="667"/>
                    </a:lnTo>
                    <a:lnTo>
                      <a:pt x="407" y="657"/>
                    </a:lnTo>
                    <a:lnTo>
                      <a:pt x="419" y="645"/>
                    </a:lnTo>
                    <a:lnTo>
                      <a:pt x="447" y="617"/>
                    </a:lnTo>
                    <a:lnTo>
                      <a:pt x="471" y="588"/>
                    </a:lnTo>
                    <a:lnTo>
                      <a:pt x="491" y="557"/>
                    </a:lnTo>
                    <a:lnTo>
                      <a:pt x="508" y="526"/>
                    </a:lnTo>
                    <a:lnTo>
                      <a:pt x="520" y="492"/>
                    </a:lnTo>
                    <a:lnTo>
                      <a:pt x="529" y="459"/>
                    </a:lnTo>
                    <a:lnTo>
                      <a:pt x="532" y="424"/>
                    </a:lnTo>
                    <a:lnTo>
                      <a:pt x="533" y="388"/>
                    </a:lnTo>
                    <a:lnTo>
                      <a:pt x="532" y="367"/>
                    </a:lnTo>
                    <a:lnTo>
                      <a:pt x="529" y="345"/>
                    </a:lnTo>
                    <a:lnTo>
                      <a:pt x="524" y="323"/>
                    </a:lnTo>
                    <a:lnTo>
                      <a:pt x="517" y="302"/>
                    </a:lnTo>
                    <a:lnTo>
                      <a:pt x="509" y="281"/>
                    </a:lnTo>
                    <a:lnTo>
                      <a:pt x="500" y="262"/>
                    </a:lnTo>
                    <a:lnTo>
                      <a:pt x="488" y="243"/>
                    </a:lnTo>
                    <a:lnTo>
                      <a:pt x="476" y="224"/>
                    </a:lnTo>
                    <a:lnTo>
                      <a:pt x="462" y="206"/>
                    </a:lnTo>
                    <a:lnTo>
                      <a:pt x="446" y="188"/>
                    </a:lnTo>
                    <a:lnTo>
                      <a:pt x="429" y="171"/>
                    </a:lnTo>
                    <a:lnTo>
                      <a:pt x="410" y="155"/>
                    </a:lnTo>
                    <a:lnTo>
                      <a:pt x="389" y="139"/>
                    </a:lnTo>
                    <a:lnTo>
                      <a:pt x="368" y="124"/>
                    </a:lnTo>
                    <a:lnTo>
                      <a:pt x="343" y="109"/>
                    </a:lnTo>
                    <a:lnTo>
                      <a:pt x="318" y="9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dirty="0"/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3351213" y="3868738"/>
                <a:ext cx="288925" cy="661988"/>
              </a:xfrm>
              <a:custGeom>
                <a:avLst/>
                <a:gdLst/>
                <a:ahLst/>
                <a:cxnLst>
                  <a:cxn ang="0">
                    <a:pos x="149" y="738"/>
                  </a:cxn>
                  <a:cxn ang="0">
                    <a:pos x="202" y="668"/>
                  </a:cxn>
                  <a:cxn ang="0">
                    <a:pos x="237" y="653"/>
                  </a:cxn>
                  <a:cxn ang="0">
                    <a:pos x="263" y="660"/>
                  </a:cxn>
                  <a:cxn ang="0">
                    <a:pos x="288" y="636"/>
                  </a:cxn>
                  <a:cxn ang="0">
                    <a:pos x="271" y="621"/>
                  </a:cxn>
                  <a:cxn ang="0">
                    <a:pos x="243" y="614"/>
                  </a:cxn>
                  <a:cxn ang="0">
                    <a:pos x="277" y="532"/>
                  </a:cxn>
                  <a:cxn ang="0">
                    <a:pos x="301" y="443"/>
                  </a:cxn>
                  <a:cxn ang="0">
                    <a:pos x="298" y="391"/>
                  </a:cxn>
                  <a:cxn ang="0">
                    <a:pos x="278" y="303"/>
                  </a:cxn>
                  <a:cxn ang="0">
                    <a:pos x="225" y="207"/>
                  </a:cxn>
                  <a:cxn ang="0">
                    <a:pos x="255" y="197"/>
                  </a:cxn>
                  <a:cxn ang="0">
                    <a:pos x="283" y="187"/>
                  </a:cxn>
                  <a:cxn ang="0">
                    <a:pos x="250" y="161"/>
                  </a:cxn>
                  <a:cxn ang="0">
                    <a:pos x="178" y="140"/>
                  </a:cxn>
                  <a:cxn ang="0">
                    <a:pos x="117" y="75"/>
                  </a:cxn>
                  <a:cxn ang="0">
                    <a:pos x="95" y="49"/>
                  </a:cxn>
                  <a:cxn ang="0">
                    <a:pos x="121" y="54"/>
                  </a:cxn>
                  <a:cxn ang="0">
                    <a:pos x="56" y="3"/>
                  </a:cxn>
                  <a:cxn ang="0">
                    <a:pos x="24" y="1"/>
                  </a:cxn>
                  <a:cxn ang="0">
                    <a:pos x="2" y="9"/>
                  </a:cxn>
                  <a:cxn ang="0">
                    <a:pos x="7" y="42"/>
                  </a:cxn>
                  <a:cxn ang="0">
                    <a:pos x="27" y="57"/>
                  </a:cxn>
                  <a:cxn ang="0">
                    <a:pos x="102" y="126"/>
                  </a:cxn>
                  <a:cxn ang="0">
                    <a:pos x="141" y="193"/>
                  </a:cxn>
                  <a:cxn ang="0">
                    <a:pos x="79" y="207"/>
                  </a:cxn>
                  <a:cxn ang="0">
                    <a:pos x="18" y="225"/>
                  </a:cxn>
                  <a:cxn ang="0">
                    <a:pos x="35" y="252"/>
                  </a:cxn>
                  <a:cxn ang="0">
                    <a:pos x="109" y="237"/>
                  </a:cxn>
                  <a:cxn ang="0">
                    <a:pos x="178" y="227"/>
                  </a:cxn>
                  <a:cxn ang="0">
                    <a:pos x="200" y="262"/>
                  </a:cxn>
                  <a:cxn ang="0">
                    <a:pos x="225" y="326"/>
                  </a:cxn>
                  <a:cxn ang="0">
                    <a:pos x="19" y="399"/>
                  </a:cxn>
                  <a:cxn ang="0">
                    <a:pos x="19" y="434"/>
                  </a:cxn>
                  <a:cxn ang="0">
                    <a:pos x="232" y="488"/>
                  </a:cxn>
                  <a:cxn ang="0">
                    <a:pos x="198" y="579"/>
                  </a:cxn>
                  <a:cxn ang="0">
                    <a:pos x="123" y="589"/>
                  </a:cxn>
                  <a:cxn ang="0">
                    <a:pos x="39" y="578"/>
                  </a:cxn>
                  <a:cxn ang="0">
                    <a:pos x="16" y="606"/>
                  </a:cxn>
                  <a:cxn ang="0">
                    <a:pos x="71" y="619"/>
                  </a:cxn>
                  <a:cxn ang="0">
                    <a:pos x="147" y="631"/>
                  </a:cxn>
                  <a:cxn ang="0">
                    <a:pos x="108" y="713"/>
                  </a:cxn>
                  <a:cxn ang="0">
                    <a:pos x="45" y="782"/>
                  </a:cxn>
                  <a:cxn ang="0">
                    <a:pos x="9" y="813"/>
                  </a:cxn>
                  <a:cxn ang="0">
                    <a:pos x="35" y="830"/>
                  </a:cxn>
                  <a:cxn ang="0">
                    <a:pos x="87" y="822"/>
                  </a:cxn>
                  <a:cxn ang="0">
                    <a:pos x="138" y="813"/>
                  </a:cxn>
                  <a:cxn ang="0">
                    <a:pos x="189" y="801"/>
                  </a:cxn>
                  <a:cxn ang="0">
                    <a:pos x="221" y="772"/>
                  </a:cxn>
                  <a:cxn ang="0">
                    <a:pos x="200" y="758"/>
                  </a:cxn>
                  <a:cxn ang="0">
                    <a:pos x="142" y="772"/>
                  </a:cxn>
                </a:cxnLst>
                <a:rect l="0" t="0" r="r" b="b"/>
                <a:pathLst>
                  <a:path w="362" h="833">
                    <a:moveTo>
                      <a:pt x="113" y="777"/>
                    </a:moveTo>
                    <a:lnTo>
                      <a:pt x="125" y="766"/>
                    </a:lnTo>
                    <a:lnTo>
                      <a:pt x="137" y="752"/>
                    </a:lnTo>
                    <a:lnTo>
                      <a:pt x="149" y="738"/>
                    </a:lnTo>
                    <a:lnTo>
                      <a:pt x="163" y="722"/>
                    </a:lnTo>
                    <a:lnTo>
                      <a:pt x="176" y="706"/>
                    </a:lnTo>
                    <a:lnTo>
                      <a:pt x="189" y="687"/>
                    </a:lnTo>
                    <a:lnTo>
                      <a:pt x="202" y="668"/>
                    </a:lnTo>
                    <a:lnTo>
                      <a:pt x="216" y="647"/>
                    </a:lnTo>
                    <a:lnTo>
                      <a:pt x="223" y="649"/>
                    </a:lnTo>
                    <a:lnTo>
                      <a:pt x="230" y="651"/>
                    </a:lnTo>
                    <a:lnTo>
                      <a:pt x="237" y="653"/>
                    </a:lnTo>
                    <a:lnTo>
                      <a:pt x="244" y="654"/>
                    </a:lnTo>
                    <a:lnTo>
                      <a:pt x="251" y="656"/>
                    </a:lnTo>
                    <a:lnTo>
                      <a:pt x="256" y="657"/>
                    </a:lnTo>
                    <a:lnTo>
                      <a:pt x="263" y="660"/>
                    </a:lnTo>
                    <a:lnTo>
                      <a:pt x="269" y="661"/>
                    </a:lnTo>
                    <a:lnTo>
                      <a:pt x="275" y="653"/>
                    </a:lnTo>
                    <a:lnTo>
                      <a:pt x="282" y="645"/>
                    </a:lnTo>
                    <a:lnTo>
                      <a:pt x="288" y="636"/>
                    </a:lnTo>
                    <a:lnTo>
                      <a:pt x="295" y="628"/>
                    </a:lnTo>
                    <a:lnTo>
                      <a:pt x="286" y="625"/>
                    </a:lnTo>
                    <a:lnTo>
                      <a:pt x="278" y="623"/>
                    </a:lnTo>
                    <a:lnTo>
                      <a:pt x="271" y="621"/>
                    </a:lnTo>
                    <a:lnTo>
                      <a:pt x="263" y="618"/>
                    </a:lnTo>
                    <a:lnTo>
                      <a:pt x="256" y="617"/>
                    </a:lnTo>
                    <a:lnTo>
                      <a:pt x="250" y="615"/>
                    </a:lnTo>
                    <a:lnTo>
                      <a:pt x="243" y="614"/>
                    </a:lnTo>
                    <a:lnTo>
                      <a:pt x="237" y="611"/>
                    </a:lnTo>
                    <a:lnTo>
                      <a:pt x="253" y="584"/>
                    </a:lnTo>
                    <a:lnTo>
                      <a:pt x="267" y="557"/>
                    </a:lnTo>
                    <a:lnTo>
                      <a:pt x="277" y="532"/>
                    </a:lnTo>
                    <a:lnTo>
                      <a:pt x="288" y="508"/>
                    </a:lnTo>
                    <a:lnTo>
                      <a:pt x="295" y="485"/>
                    </a:lnTo>
                    <a:lnTo>
                      <a:pt x="299" y="464"/>
                    </a:lnTo>
                    <a:lnTo>
                      <a:pt x="301" y="443"/>
                    </a:lnTo>
                    <a:lnTo>
                      <a:pt x="303" y="425"/>
                    </a:lnTo>
                    <a:lnTo>
                      <a:pt x="360" y="424"/>
                    </a:lnTo>
                    <a:lnTo>
                      <a:pt x="362" y="389"/>
                    </a:lnTo>
                    <a:lnTo>
                      <a:pt x="298" y="391"/>
                    </a:lnTo>
                    <a:lnTo>
                      <a:pt x="296" y="369"/>
                    </a:lnTo>
                    <a:lnTo>
                      <a:pt x="292" y="348"/>
                    </a:lnTo>
                    <a:lnTo>
                      <a:pt x="286" y="326"/>
                    </a:lnTo>
                    <a:lnTo>
                      <a:pt x="278" y="303"/>
                    </a:lnTo>
                    <a:lnTo>
                      <a:pt x="268" y="280"/>
                    </a:lnTo>
                    <a:lnTo>
                      <a:pt x="256" y="257"/>
                    </a:lnTo>
                    <a:lnTo>
                      <a:pt x="242" y="232"/>
                    </a:lnTo>
                    <a:lnTo>
                      <a:pt x="225" y="207"/>
                    </a:lnTo>
                    <a:lnTo>
                      <a:pt x="233" y="205"/>
                    </a:lnTo>
                    <a:lnTo>
                      <a:pt x="240" y="202"/>
                    </a:lnTo>
                    <a:lnTo>
                      <a:pt x="248" y="199"/>
                    </a:lnTo>
                    <a:lnTo>
                      <a:pt x="255" y="197"/>
                    </a:lnTo>
                    <a:lnTo>
                      <a:pt x="262" y="194"/>
                    </a:lnTo>
                    <a:lnTo>
                      <a:pt x="269" y="192"/>
                    </a:lnTo>
                    <a:lnTo>
                      <a:pt x="276" y="190"/>
                    </a:lnTo>
                    <a:lnTo>
                      <a:pt x="283" y="187"/>
                    </a:lnTo>
                    <a:lnTo>
                      <a:pt x="255" y="160"/>
                    </a:lnTo>
                    <a:lnTo>
                      <a:pt x="253" y="160"/>
                    </a:lnTo>
                    <a:lnTo>
                      <a:pt x="252" y="161"/>
                    </a:lnTo>
                    <a:lnTo>
                      <a:pt x="250" y="161"/>
                    </a:lnTo>
                    <a:lnTo>
                      <a:pt x="247" y="162"/>
                    </a:lnTo>
                    <a:lnTo>
                      <a:pt x="206" y="177"/>
                    </a:lnTo>
                    <a:lnTo>
                      <a:pt x="192" y="157"/>
                    </a:lnTo>
                    <a:lnTo>
                      <a:pt x="178" y="140"/>
                    </a:lnTo>
                    <a:lnTo>
                      <a:pt x="164" y="123"/>
                    </a:lnTo>
                    <a:lnTo>
                      <a:pt x="149" y="106"/>
                    </a:lnTo>
                    <a:lnTo>
                      <a:pt x="133" y="91"/>
                    </a:lnTo>
                    <a:lnTo>
                      <a:pt x="117" y="75"/>
                    </a:lnTo>
                    <a:lnTo>
                      <a:pt x="100" y="61"/>
                    </a:lnTo>
                    <a:lnTo>
                      <a:pt x="83" y="47"/>
                    </a:lnTo>
                    <a:lnTo>
                      <a:pt x="90" y="48"/>
                    </a:lnTo>
                    <a:lnTo>
                      <a:pt x="95" y="49"/>
                    </a:lnTo>
                    <a:lnTo>
                      <a:pt x="102" y="50"/>
                    </a:lnTo>
                    <a:lnTo>
                      <a:pt x="108" y="51"/>
                    </a:lnTo>
                    <a:lnTo>
                      <a:pt x="115" y="53"/>
                    </a:lnTo>
                    <a:lnTo>
                      <a:pt x="121" y="54"/>
                    </a:lnTo>
                    <a:lnTo>
                      <a:pt x="128" y="55"/>
                    </a:lnTo>
                    <a:lnTo>
                      <a:pt x="133" y="56"/>
                    </a:lnTo>
                    <a:lnTo>
                      <a:pt x="64" y="4"/>
                    </a:lnTo>
                    <a:lnTo>
                      <a:pt x="56" y="3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2" y="1"/>
                    </a:lnTo>
                    <a:lnTo>
                      <a:pt x="24" y="1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2" y="9"/>
                    </a:lnTo>
                    <a:lnTo>
                      <a:pt x="3" y="19"/>
                    </a:lnTo>
                    <a:lnTo>
                      <a:pt x="5" y="31"/>
                    </a:lnTo>
                    <a:lnTo>
                      <a:pt x="7" y="42"/>
                    </a:lnTo>
                    <a:lnTo>
                      <a:pt x="7" y="42"/>
                    </a:lnTo>
                    <a:lnTo>
                      <a:pt x="7" y="42"/>
                    </a:lnTo>
                    <a:lnTo>
                      <a:pt x="7" y="42"/>
                    </a:lnTo>
                    <a:lnTo>
                      <a:pt x="7" y="42"/>
                    </a:lnTo>
                    <a:lnTo>
                      <a:pt x="27" y="57"/>
                    </a:lnTo>
                    <a:lnTo>
                      <a:pt x="47" y="73"/>
                    </a:lnTo>
                    <a:lnTo>
                      <a:pt x="66" y="91"/>
                    </a:lnTo>
                    <a:lnTo>
                      <a:pt x="85" y="108"/>
                    </a:lnTo>
                    <a:lnTo>
                      <a:pt x="102" y="126"/>
                    </a:lnTo>
                    <a:lnTo>
                      <a:pt x="119" y="146"/>
                    </a:lnTo>
                    <a:lnTo>
                      <a:pt x="137" y="167"/>
                    </a:lnTo>
                    <a:lnTo>
                      <a:pt x="153" y="189"/>
                    </a:lnTo>
                    <a:lnTo>
                      <a:pt x="141" y="193"/>
                    </a:lnTo>
                    <a:lnTo>
                      <a:pt x="129" y="197"/>
                    </a:lnTo>
                    <a:lnTo>
                      <a:pt x="114" y="200"/>
                    </a:lnTo>
                    <a:lnTo>
                      <a:pt x="98" y="204"/>
                    </a:lnTo>
                    <a:lnTo>
                      <a:pt x="79" y="207"/>
                    </a:lnTo>
                    <a:lnTo>
                      <a:pt x="61" y="210"/>
                    </a:lnTo>
                    <a:lnTo>
                      <a:pt x="40" y="214"/>
                    </a:lnTo>
                    <a:lnTo>
                      <a:pt x="17" y="216"/>
                    </a:lnTo>
                    <a:lnTo>
                      <a:pt x="18" y="225"/>
                    </a:lnTo>
                    <a:lnTo>
                      <a:pt x="18" y="235"/>
                    </a:lnTo>
                    <a:lnTo>
                      <a:pt x="18" y="245"/>
                    </a:lnTo>
                    <a:lnTo>
                      <a:pt x="18" y="254"/>
                    </a:lnTo>
                    <a:lnTo>
                      <a:pt x="35" y="252"/>
                    </a:lnTo>
                    <a:lnTo>
                      <a:pt x="53" y="248"/>
                    </a:lnTo>
                    <a:lnTo>
                      <a:pt x="71" y="245"/>
                    </a:lnTo>
                    <a:lnTo>
                      <a:pt x="91" y="242"/>
                    </a:lnTo>
                    <a:lnTo>
                      <a:pt x="109" y="237"/>
                    </a:lnTo>
                    <a:lnTo>
                      <a:pt x="130" y="232"/>
                    </a:lnTo>
                    <a:lnTo>
                      <a:pt x="151" y="227"/>
                    </a:lnTo>
                    <a:lnTo>
                      <a:pt x="172" y="221"/>
                    </a:lnTo>
                    <a:lnTo>
                      <a:pt x="178" y="227"/>
                    </a:lnTo>
                    <a:lnTo>
                      <a:pt x="184" y="235"/>
                    </a:lnTo>
                    <a:lnTo>
                      <a:pt x="190" y="243"/>
                    </a:lnTo>
                    <a:lnTo>
                      <a:pt x="195" y="252"/>
                    </a:lnTo>
                    <a:lnTo>
                      <a:pt x="200" y="262"/>
                    </a:lnTo>
                    <a:lnTo>
                      <a:pt x="206" y="274"/>
                    </a:lnTo>
                    <a:lnTo>
                      <a:pt x="210" y="285"/>
                    </a:lnTo>
                    <a:lnTo>
                      <a:pt x="216" y="299"/>
                    </a:lnTo>
                    <a:lnTo>
                      <a:pt x="225" y="326"/>
                    </a:lnTo>
                    <a:lnTo>
                      <a:pt x="232" y="350"/>
                    </a:lnTo>
                    <a:lnTo>
                      <a:pt x="237" y="373"/>
                    </a:lnTo>
                    <a:lnTo>
                      <a:pt x="239" y="392"/>
                    </a:lnTo>
                    <a:lnTo>
                      <a:pt x="19" y="399"/>
                    </a:lnTo>
                    <a:lnTo>
                      <a:pt x="19" y="407"/>
                    </a:lnTo>
                    <a:lnTo>
                      <a:pt x="19" y="417"/>
                    </a:lnTo>
                    <a:lnTo>
                      <a:pt x="19" y="425"/>
                    </a:lnTo>
                    <a:lnTo>
                      <a:pt x="19" y="434"/>
                    </a:lnTo>
                    <a:lnTo>
                      <a:pt x="239" y="427"/>
                    </a:lnTo>
                    <a:lnTo>
                      <a:pt x="239" y="447"/>
                    </a:lnTo>
                    <a:lnTo>
                      <a:pt x="237" y="467"/>
                    </a:lnTo>
                    <a:lnTo>
                      <a:pt x="232" y="488"/>
                    </a:lnTo>
                    <a:lnTo>
                      <a:pt x="227" y="510"/>
                    </a:lnTo>
                    <a:lnTo>
                      <a:pt x="218" y="532"/>
                    </a:lnTo>
                    <a:lnTo>
                      <a:pt x="209" y="555"/>
                    </a:lnTo>
                    <a:lnTo>
                      <a:pt x="198" y="579"/>
                    </a:lnTo>
                    <a:lnTo>
                      <a:pt x="184" y="603"/>
                    </a:lnTo>
                    <a:lnTo>
                      <a:pt x="164" y="598"/>
                    </a:lnTo>
                    <a:lnTo>
                      <a:pt x="144" y="593"/>
                    </a:lnTo>
                    <a:lnTo>
                      <a:pt x="123" y="589"/>
                    </a:lnTo>
                    <a:lnTo>
                      <a:pt x="102" y="585"/>
                    </a:lnTo>
                    <a:lnTo>
                      <a:pt x="81" y="583"/>
                    </a:lnTo>
                    <a:lnTo>
                      <a:pt x="61" y="580"/>
                    </a:lnTo>
                    <a:lnTo>
                      <a:pt x="39" y="578"/>
                    </a:lnTo>
                    <a:lnTo>
                      <a:pt x="17" y="577"/>
                    </a:lnTo>
                    <a:lnTo>
                      <a:pt x="17" y="586"/>
                    </a:lnTo>
                    <a:lnTo>
                      <a:pt x="17" y="595"/>
                    </a:lnTo>
                    <a:lnTo>
                      <a:pt x="16" y="606"/>
                    </a:lnTo>
                    <a:lnTo>
                      <a:pt x="16" y="615"/>
                    </a:lnTo>
                    <a:lnTo>
                      <a:pt x="34" y="616"/>
                    </a:lnTo>
                    <a:lnTo>
                      <a:pt x="53" y="618"/>
                    </a:lnTo>
                    <a:lnTo>
                      <a:pt x="71" y="619"/>
                    </a:lnTo>
                    <a:lnTo>
                      <a:pt x="91" y="622"/>
                    </a:lnTo>
                    <a:lnTo>
                      <a:pt x="109" y="624"/>
                    </a:lnTo>
                    <a:lnTo>
                      <a:pt x="128" y="628"/>
                    </a:lnTo>
                    <a:lnTo>
                      <a:pt x="147" y="631"/>
                    </a:lnTo>
                    <a:lnTo>
                      <a:pt x="166" y="634"/>
                    </a:lnTo>
                    <a:lnTo>
                      <a:pt x="145" y="663"/>
                    </a:lnTo>
                    <a:lnTo>
                      <a:pt x="126" y="689"/>
                    </a:lnTo>
                    <a:lnTo>
                      <a:pt x="108" y="713"/>
                    </a:lnTo>
                    <a:lnTo>
                      <a:pt x="91" y="734"/>
                    </a:lnTo>
                    <a:lnTo>
                      <a:pt x="75" y="752"/>
                    </a:lnTo>
                    <a:lnTo>
                      <a:pt x="58" y="768"/>
                    </a:lnTo>
                    <a:lnTo>
                      <a:pt x="45" y="782"/>
                    </a:lnTo>
                    <a:lnTo>
                      <a:pt x="31" y="793"/>
                    </a:lnTo>
                    <a:lnTo>
                      <a:pt x="9" y="795"/>
                    </a:lnTo>
                    <a:lnTo>
                      <a:pt x="9" y="804"/>
                    </a:lnTo>
                    <a:lnTo>
                      <a:pt x="9" y="813"/>
                    </a:lnTo>
                    <a:lnTo>
                      <a:pt x="9" y="823"/>
                    </a:lnTo>
                    <a:lnTo>
                      <a:pt x="9" y="833"/>
                    </a:lnTo>
                    <a:lnTo>
                      <a:pt x="22" y="831"/>
                    </a:lnTo>
                    <a:lnTo>
                      <a:pt x="35" y="830"/>
                    </a:lnTo>
                    <a:lnTo>
                      <a:pt x="48" y="828"/>
                    </a:lnTo>
                    <a:lnTo>
                      <a:pt x="61" y="827"/>
                    </a:lnTo>
                    <a:lnTo>
                      <a:pt x="75" y="825"/>
                    </a:lnTo>
                    <a:lnTo>
                      <a:pt x="87" y="822"/>
                    </a:lnTo>
                    <a:lnTo>
                      <a:pt x="100" y="820"/>
                    </a:lnTo>
                    <a:lnTo>
                      <a:pt x="113" y="818"/>
                    </a:lnTo>
                    <a:lnTo>
                      <a:pt x="125" y="815"/>
                    </a:lnTo>
                    <a:lnTo>
                      <a:pt x="138" y="813"/>
                    </a:lnTo>
                    <a:lnTo>
                      <a:pt x="151" y="811"/>
                    </a:lnTo>
                    <a:lnTo>
                      <a:pt x="163" y="807"/>
                    </a:lnTo>
                    <a:lnTo>
                      <a:pt x="176" y="804"/>
                    </a:lnTo>
                    <a:lnTo>
                      <a:pt x="189" y="801"/>
                    </a:lnTo>
                    <a:lnTo>
                      <a:pt x="201" y="798"/>
                    </a:lnTo>
                    <a:lnTo>
                      <a:pt x="214" y="795"/>
                    </a:lnTo>
                    <a:lnTo>
                      <a:pt x="217" y="783"/>
                    </a:lnTo>
                    <a:lnTo>
                      <a:pt x="221" y="772"/>
                    </a:lnTo>
                    <a:lnTo>
                      <a:pt x="223" y="760"/>
                    </a:lnTo>
                    <a:lnTo>
                      <a:pt x="227" y="750"/>
                    </a:lnTo>
                    <a:lnTo>
                      <a:pt x="213" y="754"/>
                    </a:lnTo>
                    <a:lnTo>
                      <a:pt x="200" y="758"/>
                    </a:lnTo>
                    <a:lnTo>
                      <a:pt x="186" y="761"/>
                    </a:lnTo>
                    <a:lnTo>
                      <a:pt x="171" y="765"/>
                    </a:lnTo>
                    <a:lnTo>
                      <a:pt x="157" y="768"/>
                    </a:lnTo>
                    <a:lnTo>
                      <a:pt x="142" y="772"/>
                    </a:lnTo>
                    <a:lnTo>
                      <a:pt x="128" y="775"/>
                    </a:lnTo>
                    <a:lnTo>
                      <a:pt x="113" y="77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dirty="0"/>
              </a:p>
            </p:txBody>
          </p:sp>
          <p:sp>
            <p:nvSpPr>
              <p:cNvPr id="50" name="Freeform 21"/>
              <p:cNvSpPr>
                <a:spLocks/>
              </p:cNvSpPr>
              <p:nvPr/>
            </p:nvSpPr>
            <p:spPr bwMode="auto">
              <a:xfrm>
                <a:off x="2965451" y="3871913"/>
                <a:ext cx="274638" cy="658813"/>
              </a:xfrm>
              <a:custGeom>
                <a:avLst/>
                <a:gdLst/>
                <a:ahLst/>
                <a:cxnLst>
                  <a:cxn ang="0">
                    <a:pos x="224" y="637"/>
                  </a:cxn>
                  <a:cxn ang="0">
                    <a:pos x="285" y="626"/>
                  </a:cxn>
                  <a:cxn ang="0">
                    <a:pos x="304" y="595"/>
                  </a:cxn>
                  <a:cxn ang="0">
                    <a:pos x="260" y="595"/>
                  </a:cxn>
                  <a:cxn ang="0">
                    <a:pos x="196" y="611"/>
                  </a:cxn>
                  <a:cxn ang="0">
                    <a:pos x="163" y="593"/>
                  </a:cxn>
                  <a:cxn ang="0">
                    <a:pos x="140" y="548"/>
                  </a:cxn>
                  <a:cxn ang="0">
                    <a:pos x="110" y="461"/>
                  </a:cxn>
                  <a:cxn ang="0">
                    <a:pos x="307" y="419"/>
                  </a:cxn>
                  <a:cxn ang="0">
                    <a:pos x="108" y="387"/>
                  </a:cxn>
                  <a:cxn ang="0">
                    <a:pos x="129" y="302"/>
                  </a:cxn>
                  <a:cxn ang="0">
                    <a:pos x="186" y="236"/>
                  </a:cxn>
                  <a:cxn ang="0">
                    <a:pos x="266" y="250"/>
                  </a:cxn>
                  <a:cxn ang="0">
                    <a:pos x="319" y="248"/>
                  </a:cxn>
                  <a:cxn ang="0">
                    <a:pos x="305" y="218"/>
                  </a:cxn>
                  <a:cxn ang="0">
                    <a:pos x="237" y="211"/>
                  </a:cxn>
                  <a:cxn ang="0">
                    <a:pos x="196" y="181"/>
                  </a:cxn>
                  <a:cxn ang="0">
                    <a:pos x="259" y="100"/>
                  </a:cxn>
                  <a:cxn ang="0">
                    <a:pos x="322" y="43"/>
                  </a:cxn>
                  <a:cxn ang="0">
                    <a:pos x="342" y="30"/>
                  </a:cxn>
                  <a:cxn ang="0">
                    <a:pos x="324" y="2"/>
                  </a:cxn>
                  <a:cxn ang="0">
                    <a:pos x="241" y="15"/>
                  </a:cxn>
                  <a:cxn ang="0">
                    <a:pos x="176" y="30"/>
                  </a:cxn>
                  <a:cxn ang="0">
                    <a:pos x="154" y="45"/>
                  </a:cxn>
                  <a:cxn ang="0">
                    <a:pos x="141" y="80"/>
                  </a:cxn>
                  <a:cxn ang="0">
                    <a:pos x="194" y="66"/>
                  </a:cxn>
                  <a:cxn ang="0">
                    <a:pos x="221" y="72"/>
                  </a:cxn>
                  <a:cxn ang="0">
                    <a:pos x="163" y="136"/>
                  </a:cxn>
                  <a:cxn ang="0">
                    <a:pos x="123" y="186"/>
                  </a:cxn>
                  <a:cxn ang="0">
                    <a:pos x="95" y="179"/>
                  </a:cxn>
                  <a:cxn ang="0">
                    <a:pos x="73" y="182"/>
                  </a:cxn>
                  <a:cxn ang="0">
                    <a:pos x="115" y="221"/>
                  </a:cxn>
                  <a:cxn ang="0">
                    <a:pos x="91" y="258"/>
                  </a:cxn>
                  <a:cxn ang="0">
                    <a:pos x="71" y="307"/>
                  </a:cxn>
                  <a:cxn ang="0">
                    <a:pos x="51" y="409"/>
                  </a:cxn>
                  <a:cxn ang="0">
                    <a:pos x="1" y="436"/>
                  </a:cxn>
                  <a:cxn ang="0">
                    <a:pos x="57" y="482"/>
                  </a:cxn>
                  <a:cxn ang="0">
                    <a:pos x="93" y="574"/>
                  </a:cxn>
                  <a:cxn ang="0">
                    <a:pos x="61" y="650"/>
                  </a:cxn>
                  <a:cxn ang="0">
                    <a:pos x="39" y="667"/>
                  </a:cxn>
                  <a:cxn ang="0">
                    <a:pos x="63" y="688"/>
                  </a:cxn>
                  <a:cxn ang="0">
                    <a:pos x="110" y="671"/>
                  </a:cxn>
                  <a:cxn ang="0">
                    <a:pos x="162" y="682"/>
                  </a:cxn>
                  <a:cxn ang="0">
                    <a:pos x="224" y="752"/>
                  </a:cxn>
                  <a:cxn ang="0">
                    <a:pos x="249" y="785"/>
                  </a:cxn>
                  <a:cxn ang="0">
                    <a:pos x="205" y="775"/>
                  </a:cxn>
                  <a:cxn ang="0">
                    <a:pos x="158" y="764"/>
                  </a:cxn>
                  <a:cxn ang="0">
                    <a:pos x="111" y="749"/>
                  </a:cxn>
                  <a:cxn ang="0">
                    <a:pos x="81" y="743"/>
                  </a:cxn>
                  <a:cxn ang="0">
                    <a:pos x="102" y="773"/>
                  </a:cxn>
                  <a:cxn ang="0">
                    <a:pos x="132" y="798"/>
                  </a:cxn>
                  <a:cxn ang="0">
                    <a:pos x="183" y="810"/>
                  </a:cxn>
                  <a:cxn ang="0">
                    <a:pos x="234" y="820"/>
                  </a:cxn>
                  <a:cxn ang="0">
                    <a:pos x="287" y="827"/>
                  </a:cxn>
                  <a:cxn ang="0">
                    <a:pos x="325" y="818"/>
                  </a:cxn>
                  <a:cxn ang="0">
                    <a:pos x="300" y="764"/>
                  </a:cxn>
                  <a:cxn ang="0">
                    <a:pos x="238" y="699"/>
                  </a:cxn>
                </a:cxnLst>
                <a:rect l="0" t="0" r="r" b="b"/>
                <a:pathLst>
                  <a:path w="345" h="831">
                    <a:moveTo>
                      <a:pt x="196" y="645"/>
                    </a:moveTo>
                    <a:lnTo>
                      <a:pt x="203" y="643"/>
                    </a:lnTo>
                    <a:lnTo>
                      <a:pt x="213" y="639"/>
                    </a:lnTo>
                    <a:lnTo>
                      <a:pt x="224" y="637"/>
                    </a:lnTo>
                    <a:lnTo>
                      <a:pt x="237" y="634"/>
                    </a:lnTo>
                    <a:lnTo>
                      <a:pt x="251" y="631"/>
                    </a:lnTo>
                    <a:lnTo>
                      <a:pt x="267" y="628"/>
                    </a:lnTo>
                    <a:lnTo>
                      <a:pt x="285" y="626"/>
                    </a:lnTo>
                    <a:lnTo>
                      <a:pt x="305" y="622"/>
                    </a:lnTo>
                    <a:lnTo>
                      <a:pt x="304" y="613"/>
                    </a:lnTo>
                    <a:lnTo>
                      <a:pt x="304" y="604"/>
                    </a:lnTo>
                    <a:lnTo>
                      <a:pt x="304" y="595"/>
                    </a:lnTo>
                    <a:lnTo>
                      <a:pt x="304" y="585"/>
                    </a:lnTo>
                    <a:lnTo>
                      <a:pt x="290" y="588"/>
                    </a:lnTo>
                    <a:lnTo>
                      <a:pt x="275" y="591"/>
                    </a:lnTo>
                    <a:lnTo>
                      <a:pt x="260" y="595"/>
                    </a:lnTo>
                    <a:lnTo>
                      <a:pt x="245" y="598"/>
                    </a:lnTo>
                    <a:lnTo>
                      <a:pt x="229" y="603"/>
                    </a:lnTo>
                    <a:lnTo>
                      <a:pt x="213" y="606"/>
                    </a:lnTo>
                    <a:lnTo>
                      <a:pt x="196" y="611"/>
                    </a:lnTo>
                    <a:lnTo>
                      <a:pt x="179" y="615"/>
                    </a:lnTo>
                    <a:lnTo>
                      <a:pt x="173" y="610"/>
                    </a:lnTo>
                    <a:lnTo>
                      <a:pt x="169" y="601"/>
                    </a:lnTo>
                    <a:lnTo>
                      <a:pt x="163" y="593"/>
                    </a:lnTo>
                    <a:lnTo>
                      <a:pt x="157" y="583"/>
                    </a:lnTo>
                    <a:lnTo>
                      <a:pt x="152" y="573"/>
                    </a:lnTo>
                    <a:lnTo>
                      <a:pt x="146" y="561"/>
                    </a:lnTo>
                    <a:lnTo>
                      <a:pt x="140" y="548"/>
                    </a:lnTo>
                    <a:lnTo>
                      <a:pt x="134" y="535"/>
                    </a:lnTo>
                    <a:lnTo>
                      <a:pt x="124" y="507"/>
                    </a:lnTo>
                    <a:lnTo>
                      <a:pt x="116" y="483"/>
                    </a:lnTo>
                    <a:lnTo>
                      <a:pt x="110" y="461"/>
                    </a:lnTo>
                    <a:lnTo>
                      <a:pt x="109" y="442"/>
                    </a:lnTo>
                    <a:lnTo>
                      <a:pt x="306" y="437"/>
                    </a:lnTo>
                    <a:lnTo>
                      <a:pt x="306" y="428"/>
                    </a:lnTo>
                    <a:lnTo>
                      <a:pt x="307" y="419"/>
                    </a:lnTo>
                    <a:lnTo>
                      <a:pt x="307" y="410"/>
                    </a:lnTo>
                    <a:lnTo>
                      <a:pt x="307" y="402"/>
                    </a:lnTo>
                    <a:lnTo>
                      <a:pt x="108" y="408"/>
                    </a:lnTo>
                    <a:lnTo>
                      <a:pt x="108" y="387"/>
                    </a:lnTo>
                    <a:lnTo>
                      <a:pt x="110" y="366"/>
                    </a:lnTo>
                    <a:lnTo>
                      <a:pt x="115" y="346"/>
                    </a:lnTo>
                    <a:lnTo>
                      <a:pt x="120" y="324"/>
                    </a:lnTo>
                    <a:lnTo>
                      <a:pt x="129" y="302"/>
                    </a:lnTo>
                    <a:lnTo>
                      <a:pt x="139" y="279"/>
                    </a:lnTo>
                    <a:lnTo>
                      <a:pt x="150" y="256"/>
                    </a:lnTo>
                    <a:lnTo>
                      <a:pt x="164" y="232"/>
                    </a:lnTo>
                    <a:lnTo>
                      <a:pt x="186" y="236"/>
                    </a:lnTo>
                    <a:lnTo>
                      <a:pt x="207" y="241"/>
                    </a:lnTo>
                    <a:lnTo>
                      <a:pt x="226" y="244"/>
                    </a:lnTo>
                    <a:lnTo>
                      <a:pt x="246" y="248"/>
                    </a:lnTo>
                    <a:lnTo>
                      <a:pt x="266" y="250"/>
                    </a:lnTo>
                    <a:lnTo>
                      <a:pt x="283" y="252"/>
                    </a:lnTo>
                    <a:lnTo>
                      <a:pt x="300" y="255"/>
                    </a:lnTo>
                    <a:lnTo>
                      <a:pt x="317" y="257"/>
                    </a:lnTo>
                    <a:lnTo>
                      <a:pt x="319" y="248"/>
                    </a:lnTo>
                    <a:lnTo>
                      <a:pt x="320" y="237"/>
                    </a:lnTo>
                    <a:lnTo>
                      <a:pt x="320" y="228"/>
                    </a:lnTo>
                    <a:lnTo>
                      <a:pt x="321" y="219"/>
                    </a:lnTo>
                    <a:lnTo>
                      <a:pt x="305" y="218"/>
                    </a:lnTo>
                    <a:lnTo>
                      <a:pt x="289" y="217"/>
                    </a:lnTo>
                    <a:lnTo>
                      <a:pt x="271" y="214"/>
                    </a:lnTo>
                    <a:lnTo>
                      <a:pt x="254" y="213"/>
                    </a:lnTo>
                    <a:lnTo>
                      <a:pt x="237" y="211"/>
                    </a:lnTo>
                    <a:lnTo>
                      <a:pt x="220" y="207"/>
                    </a:lnTo>
                    <a:lnTo>
                      <a:pt x="202" y="205"/>
                    </a:lnTo>
                    <a:lnTo>
                      <a:pt x="184" y="202"/>
                    </a:lnTo>
                    <a:lnTo>
                      <a:pt x="196" y="181"/>
                    </a:lnTo>
                    <a:lnTo>
                      <a:pt x="210" y="160"/>
                    </a:lnTo>
                    <a:lnTo>
                      <a:pt x="225" y="140"/>
                    </a:lnTo>
                    <a:lnTo>
                      <a:pt x="241" y="120"/>
                    </a:lnTo>
                    <a:lnTo>
                      <a:pt x="259" y="100"/>
                    </a:lnTo>
                    <a:lnTo>
                      <a:pt x="277" y="81"/>
                    </a:lnTo>
                    <a:lnTo>
                      <a:pt x="296" y="62"/>
                    </a:lnTo>
                    <a:lnTo>
                      <a:pt x="316" y="44"/>
                    </a:lnTo>
                    <a:lnTo>
                      <a:pt x="322" y="43"/>
                    </a:lnTo>
                    <a:lnTo>
                      <a:pt x="327" y="43"/>
                    </a:lnTo>
                    <a:lnTo>
                      <a:pt x="334" y="43"/>
                    </a:lnTo>
                    <a:lnTo>
                      <a:pt x="340" y="42"/>
                    </a:lnTo>
                    <a:lnTo>
                      <a:pt x="342" y="30"/>
                    </a:lnTo>
                    <a:lnTo>
                      <a:pt x="343" y="20"/>
                    </a:lnTo>
                    <a:lnTo>
                      <a:pt x="344" y="9"/>
                    </a:lnTo>
                    <a:lnTo>
                      <a:pt x="345" y="0"/>
                    </a:lnTo>
                    <a:lnTo>
                      <a:pt x="324" y="2"/>
                    </a:lnTo>
                    <a:lnTo>
                      <a:pt x="304" y="5"/>
                    </a:lnTo>
                    <a:lnTo>
                      <a:pt x="283" y="8"/>
                    </a:lnTo>
                    <a:lnTo>
                      <a:pt x="262" y="12"/>
                    </a:lnTo>
                    <a:lnTo>
                      <a:pt x="241" y="15"/>
                    </a:lnTo>
                    <a:lnTo>
                      <a:pt x="221" y="20"/>
                    </a:lnTo>
                    <a:lnTo>
                      <a:pt x="201" y="24"/>
                    </a:lnTo>
                    <a:lnTo>
                      <a:pt x="180" y="29"/>
                    </a:lnTo>
                    <a:lnTo>
                      <a:pt x="176" y="30"/>
                    </a:lnTo>
                    <a:lnTo>
                      <a:pt x="171" y="31"/>
                    </a:lnTo>
                    <a:lnTo>
                      <a:pt x="167" y="32"/>
                    </a:lnTo>
                    <a:lnTo>
                      <a:pt x="162" y="34"/>
                    </a:lnTo>
                    <a:lnTo>
                      <a:pt x="154" y="45"/>
                    </a:lnTo>
                    <a:lnTo>
                      <a:pt x="146" y="57"/>
                    </a:lnTo>
                    <a:lnTo>
                      <a:pt x="137" y="69"/>
                    </a:lnTo>
                    <a:lnTo>
                      <a:pt x="129" y="83"/>
                    </a:lnTo>
                    <a:lnTo>
                      <a:pt x="141" y="80"/>
                    </a:lnTo>
                    <a:lnTo>
                      <a:pt x="154" y="75"/>
                    </a:lnTo>
                    <a:lnTo>
                      <a:pt x="167" y="72"/>
                    </a:lnTo>
                    <a:lnTo>
                      <a:pt x="180" y="68"/>
                    </a:lnTo>
                    <a:lnTo>
                      <a:pt x="194" y="66"/>
                    </a:lnTo>
                    <a:lnTo>
                      <a:pt x="208" y="62"/>
                    </a:lnTo>
                    <a:lnTo>
                      <a:pt x="222" y="59"/>
                    </a:lnTo>
                    <a:lnTo>
                      <a:pt x="237" y="57"/>
                    </a:lnTo>
                    <a:lnTo>
                      <a:pt x="221" y="72"/>
                    </a:lnTo>
                    <a:lnTo>
                      <a:pt x="205" y="88"/>
                    </a:lnTo>
                    <a:lnTo>
                      <a:pt x="191" y="104"/>
                    </a:lnTo>
                    <a:lnTo>
                      <a:pt x="177" y="120"/>
                    </a:lnTo>
                    <a:lnTo>
                      <a:pt x="163" y="136"/>
                    </a:lnTo>
                    <a:lnTo>
                      <a:pt x="152" y="153"/>
                    </a:lnTo>
                    <a:lnTo>
                      <a:pt x="140" y="171"/>
                    </a:lnTo>
                    <a:lnTo>
                      <a:pt x="130" y="188"/>
                    </a:lnTo>
                    <a:lnTo>
                      <a:pt x="123" y="186"/>
                    </a:lnTo>
                    <a:lnTo>
                      <a:pt x="116" y="183"/>
                    </a:lnTo>
                    <a:lnTo>
                      <a:pt x="109" y="182"/>
                    </a:lnTo>
                    <a:lnTo>
                      <a:pt x="102" y="180"/>
                    </a:lnTo>
                    <a:lnTo>
                      <a:pt x="95" y="179"/>
                    </a:lnTo>
                    <a:lnTo>
                      <a:pt x="89" y="176"/>
                    </a:lnTo>
                    <a:lnTo>
                      <a:pt x="82" y="175"/>
                    </a:lnTo>
                    <a:lnTo>
                      <a:pt x="77" y="174"/>
                    </a:lnTo>
                    <a:lnTo>
                      <a:pt x="73" y="182"/>
                    </a:lnTo>
                    <a:lnTo>
                      <a:pt x="70" y="190"/>
                    </a:lnTo>
                    <a:lnTo>
                      <a:pt x="65" y="199"/>
                    </a:lnTo>
                    <a:lnTo>
                      <a:pt x="62" y="207"/>
                    </a:lnTo>
                    <a:lnTo>
                      <a:pt x="115" y="221"/>
                    </a:lnTo>
                    <a:lnTo>
                      <a:pt x="108" y="229"/>
                    </a:lnTo>
                    <a:lnTo>
                      <a:pt x="102" y="239"/>
                    </a:lnTo>
                    <a:lnTo>
                      <a:pt x="96" y="248"/>
                    </a:lnTo>
                    <a:lnTo>
                      <a:pt x="91" y="258"/>
                    </a:lnTo>
                    <a:lnTo>
                      <a:pt x="85" y="270"/>
                    </a:lnTo>
                    <a:lnTo>
                      <a:pt x="80" y="281"/>
                    </a:lnTo>
                    <a:lnTo>
                      <a:pt x="76" y="294"/>
                    </a:lnTo>
                    <a:lnTo>
                      <a:pt x="71" y="307"/>
                    </a:lnTo>
                    <a:lnTo>
                      <a:pt x="63" y="333"/>
                    </a:lnTo>
                    <a:lnTo>
                      <a:pt x="56" y="360"/>
                    </a:lnTo>
                    <a:lnTo>
                      <a:pt x="53" y="385"/>
                    </a:lnTo>
                    <a:lnTo>
                      <a:pt x="51" y="409"/>
                    </a:lnTo>
                    <a:lnTo>
                      <a:pt x="3" y="410"/>
                    </a:lnTo>
                    <a:lnTo>
                      <a:pt x="2" y="418"/>
                    </a:lnTo>
                    <a:lnTo>
                      <a:pt x="2" y="428"/>
                    </a:lnTo>
                    <a:lnTo>
                      <a:pt x="1" y="436"/>
                    </a:lnTo>
                    <a:lnTo>
                      <a:pt x="0" y="445"/>
                    </a:lnTo>
                    <a:lnTo>
                      <a:pt x="53" y="444"/>
                    </a:lnTo>
                    <a:lnTo>
                      <a:pt x="54" y="462"/>
                    </a:lnTo>
                    <a:lnTo>
                      <a:pt x="57" y="482"/>
                    </a:lnTo>
                    <a:lnTo>
                      <a:pt x="63" y="502"/>
                    </a:lnTo>
                    <a:lnTo>
                      <a:pt x="71" y="525"/>
                    </a:lnTo>
                    <a:lnTo>
                      <a:pt x="81" y="548"/>
                    </a:lnTo>
                    <a:lnTo>
                      <a:pt x="93" y="574"/>
                    </a:lnTo>
                    <a:lnTo>
                      <a:pt x="107" y="601"/>
                    </a:lnTo>
                    <a:lnTo>
                      <a:pt x="123" y="629"/>
                    </a:lnTo>
                    <a:lnTo>
                      <a:pt x="69" y="648"/>
                    </a:lnTo>
                    <a:lnTo>
                      <a:pt x="61" y="650"/>
                    </a:lnTo>
                    <a:lnTo>
                      <a:pt x="51" y="653"/>
                    </a:lnTo>
                    <a:lnTo>
                      <a:pt x="43" y="656"/>
                    </a:lnTo>
                    <a:lnTo>
                      <a:pt x="35" y="659"/>
                    </a:lnTo>
                    <a:lnTo>
                      <a:pt x="39" y="667"/>
                    </a:lnTo>
                    <a:lnTo>
                      <a:pt x="43" y="676"/>
                    </a:lnTo>
                    <a:lnTo>
                      <a:pt x="47" y="684"/>
                    </a:lnTo>
                    <a:lnTo>
                      <a:pt x="51" y="692"/>
                    </a:lnTo>
                    <a:lnTo>
                      <a:pt x="63" y="688"/>
                    </a:lnTo>
                    <a:lnTo>
                      <a:pt x="76" y="683"/>
                    </a:lnTo>
                    <a:lnTo>
                      <a:pt x="87" y="679"/>
                    </a:lnTo>
                    <a:lnTo>
                      <a:pt x="99" y="675"/>
                    </a:lnTo>
                    <a:lnTo>
                      <a:pt x="110" y="671"/>
                    </a:lnTo>
                    <a:lnTo>
                      <a:pt x="122" y="667"/>
                    </a:lnTo>
                    <a:lnTo>
                      <a:pt x="133" y="664"/>
                    </a:lnTo>
                    <a:lnTo>
                      <a:pt x="144" y="660"/>
                    </a:lnTo>
                    <a:lnTo>
                      <a:pt x="162" y="682"/>
                    </a:lnTo>
                    <a:lnTo>
                      <a:pt x="179" y="703"/>
                    </a:lnTo>
                    <a:lnTo>
                      <a:pt x="195" y="721"/>
                    </a:lnTo>
                    <a:lnTo>
                      <a:pt x="210" y="737"/>
                    </a:lnTo>
                    <a:lnTo>
                      <a:pt x="224" y="752"/>
                    </a:lnTo>
                    <a:lnTo>
                      <a:pt x="238" y="766"/>
                    </a:lnTo>
                    <a:lnTo>
                      <a:pt x="249" y="778"/>
                    </a:lnTo>
                    <a:lnTo>
                      <a:pt x="261" y="787"/>
                    </a:lnTo>
                    <a:lnTo>
                      <a:pt x="249" y="785"/>
                    </a:lnTo>
                    <a:lnTo>
                      <a:pt x="238" y="783"/>
                    </a:lnTo>
                    <a:lnTo>
                      <a:pt x="228" y="781"/>
                    </a:lnTo>
                    <a:lnTo>
                      <a:pt x="216" y="779"/>
                    </a:lnTo>
                    <a:lnTo>
                      <a:pt x="205" y="775"/>
                    </a:lnTo>
                    <a:lnTo>
                      <a:pt x="193" y="773"/>
                    </a:lnTo>
                    <a:lnTo>
                      <a:pt x="182" y="771"/>
                    </a:lnTo>
                    <a:lnTo>
                      <a:pt x="170" y="767"/>
                    </a:lnTo>
                    <a:lnTo>
                      <a:pt x="158" y="764"/>
                    </a:lnTo>
                    <a:lnTo>
                      <a:pt x="147" y="760"/>
                    </a:lnTo>
                    <a:lnTo>
                      <a:pt x="135" y="757"/>
                    </a:lnTo>
                    <a:lnTo>
                      <a:pt x="123" y="754"/>
                    </a:lnTo>
                    <a:lnTo>
                      <a:pt x="111" y="749"/>
                    </a:lnTo>
                    <a:lnTo>
                      <a:pt x="100" y="745"/>
                    </a:lnTo>
                    <a:lnTo>
                      <a:pt x="88" y="741"/>
                    </a:lnTo>
                    <a:lnTo>
                      <a:pt x="77" y="736"/>
                    </a:lnTo>
                    <a:lnTo>
                      <a:pt x="81" y="743"/>
                    </a:lnTo>
                    <a:lnTo>
                      <a:pt x="86" y="751"/>
                    </a:lnTo>
                    <a:lnTo>
                      <a:pt x="91" y="758"/>
                    </a:lnTo>
                    <a:lnTo>
                      <a:pt x="96" y="765"/>
                    </a:lnTo>
                    <a:lnTo>
                      <a:pt x="102" y="773"/>
                    </a:lnTo>
                    <a:lnTo>
                      <a:pt x="108" y="780"/>
                    </a:lnTo>
                    <a:lnTo>
                      <a:pt x="114" y="788"/>
                    </a:lnTo>
                    <a:lnTo>
                      <a:pt x="119" y="795"/>
                    </a:lnTo>
                    <a:lnTo>
                      <a:pt x="132" y="798"/>
                    </a:lnTo>
                    <a:lnTo>
                      <a:pt x="145" y="802"/>
                    </a:lnTo>
                    <a:lnTo>
                      <a:pt x="156" y="804"/>
                    </a:lnTo>
                    <a:lnTo>
                      <a:pt x="169" y="808"/>
                    </a:lnTo>
                    <a:lnTo>
                      <a:pt x="183" y="810"/>
                    </a:lnTo>
                    <a:lnTo>
                      <a:pt x="195" y="813"/>
                    </a:lnTo>
                    <a:lnTo>
                      <a:pt x="208" y="816"/>
                    </a:lnTo>
                    <a:lnTo>
                      <a:pt x="221" y="818"/>
                    </a:lnTo>
                    <a:lnTo>
                      <a:pt x="234" y="820"/>
                    </a:lnTo>
                    <a:lnTo>
                      <a:pt x="247" y="823"/>
                    </a:lnTo>
                    <a:lnTo>
                      <a:pt x="261" y="824"/>
                    </a:lnTo>
                    <a:lnTo>
                      <a:pt x="275" y="826"/>
                    </a:lnTo>
                    <a:lnTo>
                      <a:pt x="287" y="827"/>
                    </a:lnTo>
                    <a:lnTo>
                      <a:pt x="301" y="828"/>
                    </a:lnTo>
                    <a:lnTo>
                      <a:pt x="315" y="830"/>
                    </a:lnTo>
                    <a:lnTo>
                      <a:pt x="329" y="831"/>
                    </a:lnTo>
                    <a:lnTo>
                      <a:pt x="325" y="818"/>
                    </a:lnTo>
                    <a:lnTo>
                      <a:pt x="323" y="805"/>
                    </a:lnTo>
                    <a:lnTo>
                      <a:pt x="320" y="793"/>
                    </a:lnTo>
                    <a:lnTo>
                      <a:pt x="317" y="779"/>
                    </a:lnTo>
                    <a:lnTo>
                      <a:pt x="300" y="764"/>
                    </a:lnTo>
                    <a:lnTo>
                      <a:pt x="284" y="749"/>
                    </a:lnTo>
                    <a:lnTo>
                      <a:pt x="268" y="733"/>
                    </a:lnTo>
                    <a:lnTo>
                      <a:pt x="253" y="716"/>
                    </a:lnTo>
                    <a:lnTo>
                      <a:pt x="238" y="699"/>
                    </a:lnTo>
                    <a:lnTo>
                      <a:pt x="223" y="681"/>
                    </a:lnTo>
                    <a:lnTo>
                      <a:pt x="209" y="664"/>
                    </a:lnTo>
                    <a:lnTo>
                      <a:pt x="196" y="64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dirty="0"/>
              </a:p>
            </p:txBody>
          </p:sp>
          <p:sp>
            <p:nvSpPr>
              <p:cNvPr id="51" name="Freeform 22"/>
              <p:cNvSpPr>
                <a:spLocks/>
              </p:cNvSpPr>
              <p:nvPr/>
            </p:nvSpPr>
            <p:spPr bwMode="auto">
              <a:xfrm>
                <a:off x="3206751" y="3868738"/>
                <a:ext cx="160338" cy="665163"/>
              </a:xfrm>
              <a:custGeom>
                <a:avLst/>
                <a:gdLst/>
                <a:ahLst/>
                <a:cxnLst>
                  <a:cxn ang="0">
                    <a:pos x="155" y="615"/>
                  </a:cxn>
                  <a:cxn ang="0">
                    <a:pos x="175" y="616"/>
                  </a:cxn>
                  <a:cxn ang="0">
                    <a:pos x="193" y="617"/>
                  </a:cxn>
                  <a:cxn ang="0">
                    <a:pos x="200" y="597"/>
                  </a:cxn>
                  <a:cxn ang="0">
                    <a:pos x="194" y="579"/>
                  </a:cxn>
                  <a:cxn ang="0">
                    <a:pos x="175" y="579"/>
                  </a:cxn>
                  <a:cxn ang="0">
                    <a:pos x="155" y="579"/>
                  </a:cxn>
                  <a:cxn ang="0">
                    <a:pos x="202" y="436"/>
                  </a:cxn>
                  <a:cxn ang="0">
                    <a:pos x="202" y="409"/>
                  </a:cxn>
                  <a:cxn ang="0">
                    <a:pos x="139" y="262"/>
                  </a:cxn>
                  <a:cxn ang="0">
                    <a:pos x="162" y="261"/>
                  </a:cxn>
                  <a:cxn ang="0">
                    <a:pos x="185" y="259"/>
                  </a:cxn>
                  <a:cxn ang="0">
                    <a:pos x="201" y="247"/>
                  </a:cxn>
                  <a:cxn ang="0">
                    <a:pos x="200" y="218"/>
                  </a:cxn>
                  <a:cxn ang="0">
                    <a:pos x="178" y="221"/>
                  </a:cxn>
                  <a:cxn ang="0">
                    <a:pos x="155" y="223"/>
                  </a:cxn>
                  <a:cxn ang="0">
                    <a:pos x="132" y="43"/>
                  </a:cxn>
                  <a:cxn ang="0">
                    <a:pos x="157" y="43"/>
                  </a:cxn>
                  <a:cxn ang="0">
                    <a:pos x="178" y="43"/>
                  </a:cxn>
                  <a:cxn ang="0">
                    <a:pos x="188" y="33"/>
                  </a:cxn>
                  <a:cxn ang="0">
                    <a:pos x="183" y="2"/>
                  </a:cxn>
                  <a:cxn ang="0">
                    <a:pos x="155" y="0"/>
                  </a:cxn>
                  <a:cxn ang="0">
                    <a:pos x="126" y="0"/>
                  </a:cxn>
                  <a:cxn ang="0">
                    <a:pos x="100" y="2"/>
                  </a:cxn>
                  <a:cxn ang="0">
                    <a:pos x="74" y="3"/>
                  </a:cxn>
                  <a:cxn ang="0">
                    <a:pos x="49" y="4"/>
                  </a:cxn>
                  <a:cxn ang="0">
                    <a:pos x="39" y="25"/>
                  </a:cxn>
                  <a:cxn ang="0">
                    <a:pos x="40" y="47"/>
                  </a:cxn>
                  <a:cxn ang="0">
                    <a:pos x="54" y="45"/>
                  </a:cxn>
                  <a:cxn ang="0">
                    <a:pos x="68" y="44"/>
                  </a:cxn>
                  <a:cxn ang="0">
                    <a:pos x="71" y="225"/>
                  </a:cxn>
                  <a:cxn ang="0">
                    <a:pos x="48" y="225"/>
                  </a:cxn>
                  <a:cxn ang="0">
                    <a:pos x="25" y="224"/>
                  </a:cxn>
                  <a:cxn ang="0">
                    <a:pos x="16" y="242"/>
                  </a:cxn>
                  <a:cxn ang="0">
                    <a:pos x="23" y="262"/>
                  </a:cxn>
                  <a:cxn ang="0">
                    <a:pos x="48" y="263"/>
                  </a:cxn>
                  <a:cxn ang="0">
                    <a:pos x="72" y="264"/>
                  </a:cxn>
                  <a:cxn ang="0">
                    <a:pos x="3" y="407"/>
                  </a:cxn>
                  <a:cxn ang="0">
                    <a:pos x="2" y="433"/>
                  </a:cxn>
                  <a:cxn ang="0">
                    <a:pos x="88" y="581"/>
                  </a:cxn>
                  <a:cxn ang="0">
                    <a:pos x="58" y="582"/>
                  </a:cxn>
                  <a:cxn ang="0">
                    <a:pos x="24" y="587"/>
                  </a:cxn>
                  <a:cxn ang="0">
                    <a:pos x="0" y="600"/>
                  </a:cxn>
                  <a:cxn ang="0">
                    <a:pos x="1" y="627"/>
                  </a:cxn>
                  <a:cxn ang="0">
                    <a:pos x="31" y="621"/>
                  </a:cxn>
                  <a:cxn ang="0">
                    <a:pos x="65" y="617"/>
                  </a:cxn>
                  <a:cxn ang="0">
                    <a:pos x="95" y="801"/>
                  </a:cxn>
                  <a:cxn ang="0">
                    <a:pos x="24" y="792"/>
                  </a:cxn>
                  <a:cxn ang="0">
                    <a:pos x="16" y="798"/>
                  </a:cxn>
                  <a:cxn ang="0">
                    <a:pos x="25" y="836"/>
                  </a:cxn>
                  <a:cxn ang="0">
                    <a:pos x="63" y="838"/>
                  </a:cxn>
                  <a:cxn ang="0">
                    <a:pos x="102" y="838"/>
                  </a:cxn>
                  <a:cxn ang="0">
                    <a:pos x="137" y="838"/>
                  </a:cxn>
                  <a:cxn ang="0">
                    <a:pos x="161" y="836"/>
                  </a:cxn>
                  <a:cxn ang="0">
                    <a:pos x="184" y="835"/>
                  </a:cxn>
                  <a:cxn ang="0">
                    <a:pos x="192" y="815"/>
                  </a:cxn>
                  <a:cxn ang="0">
                    <a:pos x="154" y="800"/>
                  </a:cxn>
                </a:cxnLst>
                <a:rect l="0" t="0" r="r" b="b"/>
                <a:pathLst>
                  <a:path w="202" h="838">
                    <a:moveTo>
                      <a:pt x="154" y="800"/>
                    </a:moveTo>
                    <a:lnTo>
                      <a:pt x="149" y="615"/>
                    </a:lnTo>
                    <a:lnTo>
                      <a:pt x="155" y="615"/>
                    </a:lnTo>
                    <a:lnTo>
                      <a:pt x="162" y="616"/>
                    </a:lnTo>
                    <a:lnTo>
                      <a:pt x="168" y="616"/>
                    </a:lnTo>
                    <a:lnTo>
                      <a:pt x="175" y="616"/>
                    </a:lnTo>
                    <a:lnTo>
                      <a:pt x="180" y="616"/>
                    </a:lnTo>
                    <a:lnTo>
                      <a:pt x="186" y="616"/>
                    </a:lnTo>
                    <a:lnTo>
                      <a:pt x="193" y="617"/>
                    </a:lnTo>
                    <a:lnTo>
                      <a:pt x="199" y="617"/>
                    </a:lnTo>
                    <a:lnTo>
                      <a:pt x="199" y="608"/>
                    </a:lnTo>
                    <a:lnTo>
                      <a:pt x="200" y="597"/>
                    </a:lnTo>
                    <a:lnTo>
                      <a:pt x="200" y="588"/>
                    </a:lnTo>
                    <a:lnTo>
                      <a:pt x="200" y="579"/>
                    </a:lnTo>
                    <a:lnTo>
                      <a:pt x="194" y="579"/>
                    </a:lnTo>
                    <a:lnTo>
                      <a:pt x="187" y="579"/>
                    </a:lnTo>
                    <a:lnTo>
                      <a:pt x="182" y="579"/>
                    </a:lnTo>
                    <a:lnTo>
                      <a:pt x="175" y="579"/>
                    </a:lnTo>
                    <a:lnTo>
                      <a:pt x="168" y="579"/>
                    </a:lnTo>
                    <a:lnTo>
                      <a:pt x="161" y="579"/>
                    </a:lnTo>
                    <a:lnTo>
                      <a:pt x="155" y="579"/>
                    </a:lnTo>
                    <a:lnTo>
                      <a:pt x="148" y="579"/>
                    </a:lnTo>
                    <a:lnTo>
                      <a:pt x="144" y="437"/>
                    </a:lnTo>
                    <a:lnTo>
                      <a:pt x="202" y="436"/>
                    </a:lnTo>
                    <a:lnTo>
                      <a:pt x="202" y="427"/>
                    </a:lnTo>
                    <a:lnTo>
                      <a:pt x="202" y="419"/>
                    </a:lnTo>
                    <a:lnTo>
                      <a:pt x="202" y="409"/>
                    </a:lnTo>
                    <a:lnTo>
                      <a:pt x="202" y="401"/>
                    </a:lnTo>
                    <a:lnTo>
                      <a:pt x="142" y="403"/>
                    </a:lnTo>
                    <a:lnTo>
                      <a:pt x="139" y="262"/>
                    </a:lnTo>
                    <a:lnTo>
                      <a:pt x="146" y="262"/>
                    </a:lnTo>
                    <a:lnTo>
                      <a:pt x="154" y="262"/>
                    </a:lnTo>
                    <a:lnTo>
                      <a:pt x="162" y="261"/>
                    </a:lnTo>
                    <a:lnTo>
                      <a:pt x="169" y="261"/>
                    </a:lnTo>
                    <a:lnTo>
                      <a:pt x="177" y="260"/>
                    </a:lnTo>
                    <a:lnTo>
                      <a:pt x="185" y="259"/>
                    </a:lnTo>
                    <a:lnTo>
                      <a:pt x="193" y="257"/>
                    </a:lnTo>
                    <a:lnTo>
                      <a:pt x="201" y="256"/>
                    </a:lnTo>
                    <a:lnTo>
                      <a:pt x="201" y="247"/>
                    </a:lnTo>
                    <a:lnTo>
                      <a:pt x="201" y="237"/>
                    </a:lnTo>
                    <a:lnTo>
                      <a:pt x="201" y="227"/>
                    </a:lnTo>
                    <a:lnTo>
                      <a:pt x="200" y="218"/>
                    </a:lnTo>
                    <a:lnTo>
                      <a:pt x="193" y="219"/>
                    </a:lnTo>
                    <a:lnTo>
                      <a:pt x="186" y="219"/>
                    </a:lnTo>
                    <a:lnTo>
                      <a:pt x="178" y="221"/>
                    </a:lnTo>
                    <a:lnTo>
                      <a:pt x="171" y="221"/>
                    </a:lnTo>
                    <a:lnTo>
                      <a:pt x="163" y="222"/>
                    </a:lnTo>
                    <a:lnTo>
                      <a:pt x="155" y="223"/>
                    </a:lnTo>
                    <a:lnTo>
                      <a:pt x="146" y="223"/>
                    </a:lnTo>
                    <a:lnTo>
                      <a:pt x="138" y="224"/>
                    </a:lnTo>
                    <a:lnTo>
                      <a:pt x="132" y="43"/>
                    </a:lnTo>
                    <a:lnTo>
                      <a:pt x="141" y="43"/>
                    </a:lnTo>
                    <a:lnTo>
                      <a:pt x="149" y="43"/>
                    </a:lnTo>
                    <a:lnTo>
                      <a:pt x="157" y="43"/>
                    </a:lnTo>
                    <a:lnTo>
                      <a:pt x="165" y="43"/>
                    </a:lnTo>
                    <a:lnTo>
                      <a:pt x="172" y="43"/>
                    </a:lnTo>
                    <a:lnTo>
                      <a:pt x="178" y="43"/>
                    </a:lnTo>
                    <a:lnTo>
                      <a:pt x="184" y="44"/>
                    </a:lnTo>
                    <a:lnTo>
                      <a:pt x="190" y="44"/>
                    </a:lnTo>
                    <a:lnTo>
                      <a:pt x="188" y="33"/>
                    </a:lnTo>
                    <a:lnTo>
                      <a:pt x="186" y="21"/>
                    </a:lnTo>
                    <a:lnTo>
                      <a:pt x="185" y="11"/>
                    </a:lnTo>
                    <a:lnTo>
                      <a:pt x="183" y="2"/>
                    </a:lnTo>
                    <a:lnTo>
                      <a:pt x="173" y="2"/>
                    </a:lnTo>
                    <a:lnTo>
                      <a:pt x="164" y="0"/>
                    </a:lnTo>
                    <a:lnTo>
                      <a:pt x="155" y="0"/>
                    </a:lnTo>
                    <a:lnTo>
                      <a:pt x="146" y="0"/>
                    </a:lnTo>
                    <a:lnTo>
                      <a:pt x="137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108" y="2"/>
                    </a:lnTo>
                    <a:lnTo>
                      <a:pt x="100" y="2"/>
                    </a:lnTo>
                    <a:lnTo>
                      <a:pt x="92" y="2"/>
                    </a:lnTo>
                    <a:lnTo>
                      <a:pt x="82" y="2"/>
                    </a:lnTo>
                    <a:lnTo>
                      <a:pt x="74" y="3"/>
                    </a:lnTo>
                    <a:lnTo>
                      <a:pt x="66" y="3"/>
                    </a:lnTo>
                    <a:lnTo>
                      <a:pt x="57" y="4"/>
                    </a:lnTo>
                    <a:lnTo>
                      <a:pt x="49" y="4"/>
                    </a:lnTo>
                    <a:lnTo>
                      <a:pt x="41" y="5"/>
                    </a:lnTo>
                    <a:lnTo>
                      <a:pt x="40" y="14"/>
                    </a:lnTo>
                    <a:lnTo>
                      <a:pt x="39" y="25"/>
                    </a:lnTo>
                    <a:lnTo>
                      <a:pt x="38" y="35"/>
                    </a:lnTo>
                    <a:lnTo>
                      <a:pt x="36" y="47"/>
                    </a:lnTo>
                    <a:lnTo>
                      <a:pt x="40" y="47"/>
                    </a:lnTo>
                    <a:lnTo>
                      <a:pt x="44" y="45"/>
                    </a:lnTo>
                    <a:lnTo>
                      <a:pt x="49" y="45"/>
                    </a:lnTo>
                    <a:lnTo>
                      <a:pt x="54" y="45"/>
                    </a:lnTo>
                    <a:lnTo>
                      <a:pt x="58" y="45"/>
                    </a:lnTo>
                    <a:lnTo>
                      <a:pt x="63" y="45"/>
                    </a:lnTo>
                    <a:lnTo>
                      <a:pt x="68" y="44"/>
                    </a:lnTo>
                    <a:lnTo>
                      <a:pt x="73" y="44"/>
                    </a:lnTo>
                    <a:lnTo>
                      <a:pt x="79" y="225"/>
                    </a:lnTo>
                    <a:lnTo>
                      <a:pt x="71" y="225"/>
                    </a:lnTo>
                    <a:lnTo>
                      <a:pt x="64" y="225"/>
                    </a:lnTo>
                    <a:lnTo>
                      <a:pt x="56" y="225"/>
                    </a:lnTo>
                    <a:lnTo>
                      <a:pt x="48" y="225"/>
                    </a:lnTo>
                    <a:lnTo>
                      <a:pt x="41" y="225"/>
                    </a:lnTo>
                    <a:lnTo>
                      <a:pt x="33" y="225"/>
                    </a:lnTo>
                    <a:lnTo>
                      <a:pt x="25" y="224"/>
                    </a:lnTo>
                    <a:lnTo>
                      <a:pt x="17" y="224"/>
                    </a:lnTo>
                    <a:lnTo>
                      <a:pt x="16" y="233"/>
                    </a:lnTo>
                    <a:lnTo>
                      <a:pt x="16" y="242"/>
                    </a:lnTo>
                    <a:lnTo>
                      <a:pt x="15" y="253"/>
                    </a:lnTo>
                    <a:lnTo>
                      <a:pt x="13" y="262"/>
                    </a:lnTo>
                    <a:lnTo>
                      <a:pt x="23" y="262"/>
                    </a:lnTo>
                    <a:lnTo>
                      <a:pt x="31" y="263"/>
                    </a:lnTo>
                    <a:lnTo>
                      <a:pt x="40" y="263"/>
                    </a:lnTo>
                    <a:lnTo>
                      <a:pt x="48" y="263"/>
                    </a:lnTo>
                    <a:lnTo>
                      <a:pt x="56" y="264"/>
                    </a:lnTo>
                    <a:lnTo>
                      <a:pt x="64" y="264"/>
                    </a:lnTo>
                    <a:lnTo>
                      <a:pt x="72" y="264"/>
                    </a:lnTo>
                    <a:lnTo>
                      <a:pt x="80" y="264"/>
                    </a:lnTo>
                    <a:lnTo>
                      <a:pt x="84" y="405"/>
                    </a:lnTo>
                    <a:lnTo>
                      <a:pt x="3" y="407"/>
                    </a:lnTo>
                    <a:lnTo>
                      <a:pt x="3" y="415"/>
                    </a:lnTo>
                    <a:lnTo>
                      <a:pt x="3" y="424"/>
                    </a:lnTo>
                    <a:lnTo>
                      <a:pt x="2" y="433"/>
                    </a:lnTo>
                    <a:lnTo>
                      <a:pt x="2" y="442"/>
                    </a:lnTo>
                    <a:lnTo>
                      <a:pt x="85" y="439"/>
                    </a:lnTo>
                    <a:lnTo>
                      <a:pt x="88" y="581"/>
                    </a:lnTo>
                    <a:lnTo>
                      <a:pt x="79" y="581"/>
                    </a:lnTo>
                    <a:lnTo>
                      <a:pt x="69" y="582"/>
                    </a:lnTo>
                    <a:lnTo>
                      <a:pt x="58" y="582"/>
                    </a:lnTo>
                    <a:lnTo>
                      <a:pt x="47" y="583"/>
                    </a:lnTo>
                    <a:lnTo>
                      <a:pt x="35" y="585"/>
                    </a:lnTo>
                    <a:lnTo>
                      <a:pt x="24" y="587"/>
                    </a:lnTo>
                    <a:lnTo>
                      <a:pt x="12" y="588"/>
                    </a:lnTo>
                    <a:lnTo>
                      <a:pt x="0" y="590"/>
                    </a:lnTo>
                    <a:lnTo>
                      <a:pt x="0" y="600"/>
                    </a:lnTo>
                    <a:lnTo>
                      <a:pt x="0" y="609"/>
                    </a:lnTo>
                    <a:lnTo>
                      <a:pt x="0" y="618"/>
                    </a:lnTo>
                    <a:lnTo>
                      <a:pt x="1" y="627"/>
                    </a:lnTo>
                    <a:lnTo>
                      <a:pt x="10" y="625"/>
                    </a:lnTo>
                    <a:lnTo>
                      <a:pt x="20" y="624"/>
                    </a:lnTo>
                    <a:lnTo>
                      <a:pt x="31" y="621"/>
                    </a:lnTo>
                    <a:lnTo>
                      <a:pt x="42" y="620"/>
                    </a:lnTo>
                    <a:lnTo>
                      <a:pt x="54" y="618"/>
                    </a:lnTo>
                    <a:lnTo>
                      <a:pt x="65" y="617"/>
                    </a:lnTo>
                    <a:lnTo>
                      <a:pt x="77" y="615"/>
                    </a:lnTo>
                    <a:lnTo>
                      <a:pt x="89" y="613"/>
                    </a:lnTo>
                    <a:lnTo>
                      <a:pt x="95" y="801"/>
                    </a:lnTo>
                    <a:lnTo>
                      <a:pt x="34" y="800"/>
                    </a:lnTo>
                    <a:lnTo>
                      <a:pt x="30" y="797"/>
                    </a:lnTo>
                    <a:lnTo>
                      <a:pt x="24" y="792"/>
                    </a:lnTo>
                    <a:lnTo>
                      <a:pt x="19" y="788"/>
                    </a:lnTo>
                    <a:lnTo>
                      <a:pt x="13" y="784"/>
                    </a:lnTo>
                    <a:lnTo>
                      <a:pt x="16" y="798"/>
                    </a:lnTo>
                    <a:lnTo>
                      <a:pt x="19" y="810"/>
                    </a:lnTo>
                    <a:lnTo>
                      <a:pt x="21" y="823"/>
                    </a:lnTo>
                    <a:lnTo>
                      <a:pt x="25" y="836"/>
                    </a:lnTo>
                    <a:lnTo>
                      <a:pt x="38" y="837"/>
                    </a:lnTo>
                    <a:lnTo>
                      <a:pt x="50" y="837"/>
                    </a:lnTo>
                    <a:lnTo>
                      <a:pt x="63" y="838"/>
                    </a:lnTo>
                    <a:lnTo>
                      <a:pt x="76" y="838"/>
                    </a:lnTo>
                    <a:lnTo>
                      <a:pt x="89" y="838"/>
                    </a:lnTo>
                    <a:lnTo>
                      <a:pt x="102" y="838"/>
                    </a:lnTo>
                    <a:lnTo>
                      <a:pt x="115" y="838"/>
                    </a:lnTo>
                    <a:lnTo>
                      <a:pt x="129" y="838"/>
                    </a:lnTo>
                    <a:lnTo>
                      <a:pt x="137" y="838"/>
                    </a:lnTo>
                    <a:lnTo>
                      <a:pt x="145" y="837"/>
                    </a:lnTo>
                    <a:lnTo>
                      <a:pt x="153" y="837"/>
                    </a:lnTo>
                    <a:lnTo>
                      <a:pt x="161" y="836"/>
                    </a:lnTo>
                    <a:lnTo>
                      <a:pt x="168" y="836"/>
                    </a:lnTo>
                    <a:lnTo>
                      <a:pt x="176" y="836"/>
                    </a:lnTo>
                    <a:lnTo>
                      <a:pt x="184" y="835"/>
                    </a:lnTo>
                    <a:lnTo>
                      <a:pt x="192" y="835"/>
                    </a:lnTo>
                    <a:lnTo>
                      <a:pt x="192" y="825"/>
                    </a:lnTo>
                    <a:lnTo>
                      <a:pt x="192" y="815"/>
                    </a:lnTo>
                    <a:lnTo>
                      <a:pt x="192" y="806"/>
                    </a:lnTo>
                    <a:lnTo>
                      <a:pt x="192" y="797"/>
                    </a:lnTo>
                    <a:lnTo>
                      <a:pt x="154" y="8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069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916832"/>
            <a:ext cx="69847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Throughout the delivery of  the O2O workshops, an  external consultant, </a:t>
            </a:r>
            <a:r>
              <a:rPr lang="en-CA" sz="2000" b="1" dirty="0" smtClean="0"/>
              <a:t>PinPoint Research </a:t>
            </a:r>
            <a:r>
              <a:rPr lang="en-US" sz="2000" dirty="0" smtClean="0"/>
              <a:t>will be evaluating the project materials and service delivery models by:</a:t>
            </a:r>
          </a:p>
          <a:p>
            <a:pPr marL="177800" indent="-177800"/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Making on </a:t>
            </a:r>
            <a:r>
              <a:rPr lang="en-US" sz="2000" b="1" dirty="0" smtClean="0"/>
              <a:t>site observations </a:t>
            </a:r>
            <a:r>
              <a:rPr lang="en-US" sz="2000" dirty="0" smtClean="0"/>
              <a:t>during  some workshops </a:t>
            </a:r>
          </a:p>
          <a:p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Conducting </a:t>
            </a:r>
            <a:r>
              <a:rPr lang="en-US" sz="2000" b="1" dirty="0" smtClean="0"/>
              <a:t>surveys </a:t>
            </a:r>
            <a:r>
              <a:rPr lang="en-US" sz="2000" dirty="0" smtClean="0"/>
              <a:t>with participants, facilitators and management staff</a:t>
            </a:r>
          </a:p>
          <a:p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Facilitating </a:t>
            </a:r>
            <a:r>
              <a:rPr lang="en-US" sz="2000" b="1" dirty="0" smtClean="0"/>
              <a:t>focus groups </a:t>
            </a:r>
            <a:r>
              <a:rPr lang="en-US" sz="2000" dirty="0" smtClean="0"/>
              <a:t>and individual</a:t>
            </a:r>
            <a:r>
              <a:rPr lang="en-US" sz="2000" b="1" dirty="0" smtClean="0"/>
              <a:t> interviews</a:t>
            </a:r>
            <a:endParaRPr lang="en-CA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1617400" y="530096"/>
            <a:ext cx="71400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b="1" dirty="0" smtClean="0">
                <a:solidFill>
                  <a:prstClr val="black"/>
                </a:solidFill>
                <a:cs typeface="Arial" charset="0"/>
              </a:rPr>
              <a:t>The Evaluation Process</a:t>
            </a:r>
            <a:endParaRPr lang="en-US" sz="4800" b="1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41290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7"/>
          <p:cNvSpPr txBox="1">
            <a:spLocks noChangeArrowheads="1"/>
          </p:cNvSpPr>
          <p:nvPr/>
        </p:nvSpPr>
        <p:spPr bwMode="auto">
          <a:xfrm>
            <a:off x="1835696" y="404664"/>
            <a:ext cx="62646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>
                <a:cs typeface="Arial" charset="0"/>
              </a:rPr>
              <a:t>Project </a:t>
            </a:r>
            <a:r>
              <a:rPr lang="en-US" sz="5400" b="1" dirty="0" smtClean="0">
                <a:cs typeface="Arial" charset="0"/>
              </a:rPr>
              <a:t>Features</a:t>
            </a:r>
            <a:endParaRPr lang="en-US" sz="5400" b="1" dirty="0"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1194132"/>
            <a:ext cx="6984776" cy="4755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1938" indent="-261938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defRPr/>
            </a:pPr>
            <a:endParaRPr lang="fr-CA" sz="2000" b="1" dirty="0" smtClean="0">
              <a:solidFill>
                <a:srgbClr val="80C535"/>
              </a:solidFill>
              <a:cs typeface="Arial" charset="0"/>
            </a:endParaRPr>
          </a:p>
          <a:p>
            <a:pPr marL="261938" indent="-261938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defRPr/>
            </a:pPr>
            <a:endParaRPr lang="en-CA" sz="700" dirty="0" smtClean="0">
              <a:solidFill>
                <a:srgbClr val="000000"/>
              </a:solidFill>
              <a:cs typeface="Arial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sz="2000" dirty="0">
              <a:solidFill>
                <a:srgbClr val="000000"/>
              </a:solidFill>
              <a:cs typeface="Arial" charset="0"/>
            </a:endParaRPr>
          </a:p>
          <a:p>
            <a:pPr marL="266700" indent="-2667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Consistent</a:t>
            </a:r>
            <a:r>
              <a:rPr lang="en-US" sz="2000" dirty="0"/>
              <a:t>, relevant, and accurate </a:t>
            </a:r>
            <a:r>
              <a:rPr lang="en-US" sz="2000" b="1" dirty="0"/>
              <a:t>information</a:t>
            </a:r>
          </a:p>
          <a:p>
            <a:pPr marL="266700" indent="-2667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  <a:p>
            <a:pPr marL="266700" indent="-2667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A </a:t>
            </a:r>
            <a:r>
              <a:rPr lang="en-US" sz="2000" b="1" dirty="0"/>
              <a:t>holistic approach </a:t>
            </a:r>
            <a:r>
              <a:rPr lang="en-US" sz="2000" dirty="0"/>
              <a:t>to settlement process </a:t>
            </a:r>
            <a:endParaRPr lang="en-US" sz="2000" dirty="0" smtClean="0"/>
          </a:p>
          <a:p>
            <a:pPr marL="266700" indent="-266700" fontAlgn="auto">
              <a:spcAft>
                <a:spcPts val="0"/>
              </a:spcAft>
              <a:defRPr/>
            </a:pPr>
            <a:r>
              <a:rPr lang="en-US" sz="2000" dirty="0" smtClean="0"/>
              <a:t>	with </a:t>
            </a:r>
            <a:r>
              <a:rPr lang="en-US" sz="2000" dirty="0"/>
              <a:t>focus on clients</a:t>
            </a:r>
          </a:p>
          <a:p>
            <a:pPr marL="266700" indent="-266700" fontAlgn="auto">
              <a:spcAft>
                <a:spcPts val="0"/>
              </a:spcAft>
              <a:defRPr/>
            </a:pPr>
            <a:endParaRPr lang="en-US" sz="2000" dirty="0"/>
          </a:p>
          <a:p>
            <a:pPr marL="266700" indent="-2667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Various delivery modes</a:t>
            </a:r>
          </a:p>
          <a:p>
            <a:pPr marL="266700" indent="-2667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266700" indent="-2667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Sample </a:t>
            </a:r>
            <a:r>
              <a:rPr lang="en-CA" sz="2000" b="1" dirty="0" smtClean="0">
                <a:cs typeface="Arial" charset="0"/>
              </a:rPr>
              <a:t>settlement plan</a:t>
            </a:r>
          </a:p>
          <a:p>
            <a:pPr marL="266700" indent="-2667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266700" indent="-2667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Springboard to a </a:t>
            </a:r>
            <a:r>
              <a:rPr lang="en-CA" sz="2000" b="1" dirty="0" smtClean="0">
                <a:cs typeface="Arial" charset="0"/>
              </a:rPr>
              <a:t>wider network  </a:t>
            </a: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of programs </a:t>
            </a:r>
          </a:p>
          <a:p>
            <a:pPr marL="266700" indent="-266700" fontAlgn="auto">
              <a:spcAft>
                <a:spcPts val="0"/>
              </a:spcAft>
              <a:defRPr/>
            </a:pP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	and services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261938" indent="-261938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n-CA" dirty="0">
              <a:latin typeface="+mn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1290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1524000" y="762000"/>
            <a:ext cx="36240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b="1" dirty="0" smtClean="0">
                <a:solidFill>
                  <a:srgbClr val="74B230"/>
                </a:solidFill>
                <a:cs typeface="Arial" charset="0"/>
              </a:rPr>
              <a:t>Outreach</a:t>
            </a:r>
            <a:endParaRPr lang="en-US" sz="4000" b="1" dirty="0">
              <a:solidFill>
                <a:srgbClr val="74B230"/>
              </a:solidFill>
              <a:cs typeface="Arial" charset="0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1524000" y="381000"/>
            <a:ext cx="746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O2O Workshop Process</a:t>
            </a:r>
            <a:endParaRPr lang="en-US" sz="4000" b="1" dirty="0">
              <a:solidFill>
                <a:srgbClr val="80C535"/>
              </a:solidFill>
              <a:cs typeface="Arial" charset="0"/>
            </a:endParaRPr>
          </a:p>
        </p:txBody>
      </p:sp>
      <p:sp>
        <p:nvSpPr>
          <p:cNvPr id="38" name="Pentagon 15"/>
          <p:cNvSpPr/>
          <p:nvPr/>
        </p:nvSpPr>
        <p:spPr>
          <a:xfrm>
            <a:off x="0" y="609600"/>
            <a:ext cx="1444067" cy="779512"/>
          </a:xfrm>
          <a:prstGeom prst="homePlate">
            <a:avLst/>
          </a:prstGeom>
          <a:solidFill>
            <a:srgbClr val="FFC000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ZoneTexte 38"/>
          <p:cNvSpPr txBox="1"/>
          <p:nvPr/>
        </p:nvSpPr>
        <p:spPr>
          <a:xfrm>
            <a:off x="179512" y="76470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Before</a:t>
            </a:r>
            <a:endParaRPr lang="en-US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908720"/>
            <a:ext cx="2520280" cy="5606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96069">
            <a:off x="3944477" y="1512787"/>
            <a:ext cx="2443525" cy="53943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539552" y="4221088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en-CA" sz="2000" dirty="0" smtClean="0"/>
              <a:t>Offset Printing Material</a:t>
            </a:r>
          </a:p>
          <a:p>
            <a:pPr marL="180975" indent="-180975">
              <a:buFont typeface="Arial" pitchFamily="34" charset="0"/>
              <a:buChar char="•"/>
            </a:pPr>
            <a:endParaRPr lang="en-CA" sz="2000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CA" sz="2000" dirty="0" smtClean="0"/>
              <a:t>Electronic Versions </a:t>
            </a:r>
          </a:p>
          <a:p>
            <a:pPr marL="180975" indent="-180975">
              <a:buFont typeface="Arial" pitchFamily="34" charset="0"/>
              <a:buChar char="•"/>
            </a:pPr>
            <a:endParaRPr lang="en-CA" sz="2000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CA" sz="2000" dirty="0" smtClean="0"/>
              <a:t>In-house Printing</a:t>
            </a:r>
          </a:p>
          <a:p>
            <a:pPr marL="180975" indent="-180975">
              <a:buFont typeface="Arial" pitchFamily="34" charset="0"/>
              <a:buChar char="•"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30711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14"/>
          <p:cNvGrpSpPr>
            <a:grpSpLocks/>
          </p:cNvGrpSpPr>
          <p:nvPr/>
        </p:nvGrpSpPr>
        <p:grpSpPr bwMode="auto">
          <a:xfrm>
            <a:off x="1043608" y="548680"/>
            <a:ext cx="7200800" cy="1185768"/>
            <a:chOff x="5035891" y="838200"/>
            <a:chExt cx="4031909" cy="663678"/>
          </a:xfrm>
        </p:grpSpPr>
        <p:pic>
          <p:nvPicPr>
            <p:cNvPr id="52239" name="Picture 17" descr="O2O_logo_CMYK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35891" y="886846"/>
              <a:ext cx="1920543" cy="615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0" name="Picture 29" descr="O2O_logo_FR.jpg"/>
            <p:cNvPicPr>
              <a:picLocks noChangeAspect="1"/>
            </p:cNvPicPr>
            <p:nvPr/>
          </p:nvPicPr>
          <p:blipFill>
            <a:blip r:embed="rId3" cstate="print"/>
            <a:srcRect l="6000" t="20161" r="3999" b="24194"/>
            <a:stretch>
              <a:fillRect/>
            </a:stretch>
          </p:blipFill>
          <p:spPr bwMode="auto">
            <a:xfrm>
              <a:off x="6934200" y="838200"/>
              <a:ext cx="2133600" cy="65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Rectangle 26"/>
          <p:cNvSpPr/>
          <p:nvPr/>
        </p:nvSpPr>
        <p:spPr>
          <a:xfrm>
            <a:off x="0" y="5874274"/>
            <a:ext cx="5166579" cy="9837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Rectangle 27"/>
          <p:cNvSpPr/>
          <p:nvPr/>
        </p:nvSpPr>
        <p:spPr>
          <a:xfrm>
            <a:off x="5219700" y="5949950"/>
            <a:ext cx="3924300" cy="792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 dirty="0"/>
          </a:p>
        </p:txBody>
      </p:sp>
      <p:pic>
        <p:nvPicPr>
          <p:cNvPr id="29" name="Picture 7" descr="COSTI Immigrant service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9090" y="5943336"/>
            <a:ext cx="1434978" cy="56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3" descr="GBC_Logo_col_RGB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74363" y="6053140"/>
            <a:ext cx="742887" cy="43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7" descr="ocasi_logo-23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79" y="5874274"/>
            <a:ext cx="997813" cy="8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8" descr="Boreal_logo_couleur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5924394"/>
            <a:ext cx="1042619" cy="76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1" descr="Ontario_logo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2296" y="6238205"/>
            <a:ext cx="777875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2" descr="Canada-Immigration_Logo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908" y="6238205"/>
            <a:ext cx="231298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Straight Connector 35"/>
          <p:cNvCxnSpPr/>
          <p:nvPr/>
        </p:nvCxnSpPr>
        <p:spPr>
          <a:xfrm>
            <a:off x="179908" y="6165180"/>
            <a:ext cx="34559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4"/>
          <p:cNvSpPr txBox="1">
            <a:spLocks noChangeArrowheads="1"/>
          </p:cNvSpPr>
          <p:nvPr/>
        </p:nvSpPr>
        <p:spPr bwMode="auto">
          <a:xfrm>
            <a:off x="106883" y="5949280"/>
            <a:ext cx="2665413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 sz="700" dirty="0">
                <a:cs typeface="Arial" charset="0"/>
              </a:rPr>
              <a:t>Funded by / Financé par</a:t>
            </a:r>
            <a:endParaRPr lang="en-CA" sz="700" dirty="0"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672" y="2492896"/>
            <a:ext cx="230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/>
              <a:t>Josie Di Zio</a:t>
            </a:r>
            <a:r>
              <a:rPr lang="en-CA" sz="1400" b="1" dirty="0" smtClean="0">
                <a:solidFill>
                  <a:srgbClr val="80C535"/>
                </a:solidFill>
              </a:rPr>
              <a:t/>
            </a:r>
            <a:br>
              <a:rPr lang="en-CA" sz="1400" b="1" dirty="0" smtClean="0">
                <a:solidFill>
                  <a:srgbClr val="80C535"/>
                </a:solidFill>
              </a:rPr>
            </a:br>
            <a:r>
              <a:rPr lang="en-CA" sz="1200" dirty="0" smtClean="0"/>
              <a:t>Senior Director of Planning and Program Development </a:t>
            </a:r>
          </a:p>
          <a:p>
            <a:r>
              <a:rPr lang="en-CA" sz="1400" dirty="0" smtClean="0"/>
              <a:t>COSTI Immigrant Services</a:t>
            </a:r>
            <a:r>
              <a:rPr lang="en-CA" sz="1200" dirty="0" smtClean="0"/>
              <a:t>   </a:t>
            </a:r>
          </a:p>
          <a:p>
            <a:r>
              <a:rPr lang="en-CA" sz="1400" b="1" dirty="0" smtClean="0">
                <a:solidFill>
                  <a:srgbClr val="80C535"/>
                </a:solidFill>
              </a:rPr>
              <a:t/>
            </a:r>
            <a:br>
              <a:rPr lang="en-CA" sz="1400" b="1" dirty="0" smtClean="0">
                <a:solidFill>
                  <a:srgbClr val="80C535"/>
                </a:solidFill>
              </a:rPr>
            </a:br>
            <a:endParaRPr lang="en-CA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4932040" y="2492896"/>
            <a:ext cx="240600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/>
              <a:t>Rahila Mushtaq</a:t>
            </a:r>
          </a:p>
          <a:p>
            <a:r>
              <a:rPr lang="fr-CA" sz="1200" dirty="0" smtClean="0"/>
              <a:t>Orientation to Ontario </a:t>
            </a:r>
          </a:p>
          <a:p>
            <a:r>
              <a:rPr lang="fr-CA" sz="1200" dirty="0" smtClean="0"/>
              <a:t>Project Manager </a:t>
            </a:r>
            <a:endParaRPr lang="en-CA" sz="1200" dirty="0" smtClean="0"/>
          </a:p>
          <a:p>
            <a:r>
              <a:rPr lang="en-CA" sz="1200" dirty="0" smtClean="0"/>
              <a:t>COSTI Immigrant Services</a:t>
            </a:r>
          </a:p>
          <a:p>
            <a:r>
              <a:rPr lang="fr-CA" sz="1400" dirty="0" smtClean="0">
                <a:hlinkClick r:id="rId11"/>
              </a:rPr>
              <a:t>mushtaq@costi.org</a:t>
            </a:r>
            <a:endParaRPr lang="fr-CA" sz="1400" dirty="0" smtClean="0"/>
          </a:p>
          <a:p>
            <a:r>
              <a:rPr lang="en-CA" sz="1100" dirty="0" smtClean="0"/>
              <a:t>   </a:t>
            </a:r>
            <a:endParaRPr lang="en-CA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1691680" y="4005064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/>
              <a:t>Masha Hall</a:t>
            </a:r>
          </a:p>
          <a:p>
            <a:r>
              <a:rPr lang="en-CA" sz="1400" dirty="0" smtClean="0"/>
              <a:t>O2O Project Coordinator (English)</a:t>
            </a:r>
          </a:p>
          <a:p>
            <a:r>
              <a:rPr lang="en-CA" sz="1400" dirty="0" smtClean="0"/>
              <a:t>COSTI Immigrant Services</a:t>
            </a:r>
            <a:r>
              <a:rPr lang="en-CA" sz="1200" dirty="0" smtClean="0"/>
              <a:t>   </a:t>
            </a:r>
            <a:endParaRPr lang="en-CA" sz="1400" dirty="0" smtClean="0"/>
          </a:p>
          <a:p>
            <a:r>
              <a:rPr lang="en-CA" sz="1400" dirty="0" smtClean="0">
                <a:hlinkClick r:id="rId11"/>
              </a:rPr>
              <a:t>hall@costi.org</a:t>
            </a:r>
            <a:endParaRPr lang="en-CA" sz="140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4932040" y="4005064"/>
            <a:ext cx="29878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 smtClean="0"/>
              <a:t>Maria Delgado</a:t>
            </a:r>
          </a:p>
          <a:p>
            <a:r>
              <a:rPr lang="en-CA" sz="1400" dirty="0" smtClean="0"/>
              <a:t>O2O Project Coordinator (French)</a:t>
            </a:r>
          </a:p>
          <a:p>
            <a:r>
              <a:rPr lang="fr-CA" sz="1400" dirty="0" smtClean="0"/>
              <a:t>Collège Boréal</a:t>
            </a:r>
            <a:endParaRPr lang="en-CA" sz="1400" dirty="0" smtClean="0"/>
          </a:p>
          <a:p>
            <a:r>
              <a:rPr lang="fr-CA" sz="1400" dirty="0" smtClean="0">
                <a:solidFill>
                  <a:srgbClr val="0000FF"/>
                </a:solidFill>
                <a:hlinkClick r:id="rId12"/>
              </a:rPr>
              <a:t>maria.delgado@collegeboreal.ca</a:t>
            </a:r>
            <a:endParaRPr lang="fr-CA" sz="1400" dirty="0" smtClean="0">
              <a:solidFill>
                <a:srgbClr val="0000FF"/>
              </a:solidFill>
            </a:endParaRPr>
          </a:p>
          <a:p>
            <a:endParaRPr lang="fr-CA" sz="1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5074438" y="2233286"/>
            <a:ext cx="3400445" cy="3398475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endParaRPr lang="fr-CA" sz="800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52120" y="3284984"/>
            <a:ext cx="27363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600" b="1" dirty="0" smtClean="0">
                <a:latin typeface="Arial" pitchFamily="34" charset="0"/>
                <a:cs typeface="Arial" pitchFamily="34" charset="0"/>
              </a:rPr>
              <a:t>Merci </a:t>
            </a:r>
          </a:p>
          <a:p>
            <a:r>
              <a:rPr lang="fr-CA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Thank you 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CA" sz="2800" dirty="0"/>
          </a:p>
        </p:txBody>
      </p:sp>
      <p:pic>
        <p:nvPicPr>
          <p:cNvPr id="8" name="Picture 7" descr="O2O_Logo_BILINGUAL_FR_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76672"/>
            <a:ext cx="6552728" cy="10521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64089" y="5733256"/>
            <a:ext cx="3779912" cy="11247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35696" y="620688"/>
            <a:ext cx="70567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200" b="1" dirty="0" smtClean="0">
                <a:solidFill>
                  <a:prstClr val="black"/>
                </a:solidFill>
                <a:cs typeface="Arial" charset="0"/>
              </a:rPr>
              <a:t>Objectives of the </a:t>
            </a:r>
            <a:r>
              <a:rPr lang="en-US" sz="4200" b="1" dirty="0" smtClean="0">
                <a:solidFill>
                  <a:prstClr val="black"/>
                </a:solidFill>
                <a:cs typeface="Arial" charset="0"/>
              </a:rPr>
              <a:t>pilot project </a:t>
            </a:r>
            <a:endParaRPr lang="en-US" sz="4200" b="1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2348880"/>
            <a:ext cx="69847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/>
              <a:t>To </a:t>
            </a:r>
            <a:r>
              <a:rPr lang="en-US" sz="2200" dirty="0" smtClean="0"/>
              <a:t>test </a:t>
            </a:r>
            <a:r>
              <a:rPr lang="en-US" sz="2200" dirty="0"/>
              <a:t>the effectiveness of the </a:t>
            </a:r>
            <a:r>
              <a:rPr lang="en-US" sz="2200" dirty="0" smtClean="0"/>
              <a:t>Orientation </a:t>
            </a:r>
            <a:r>
              <a:rPr lang="en-US" sz="2200" dirty="0"/>
              <a:t>to Ontario (O2O) </a:t>
            </a:r>
            <a:r>
              <a:rPr lang="en-US" sz="2200" b="1" dirty="0" smtClean="0"/>
              <a:t>workbook content and facilitator manual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To assess the </a:t>
            </a:r>
            <a:r>
              <a:rPr lang="en-US" sz="2200" b="1" dirty="0" smtClean="0"/>
              <a:t>standardized </a:t>
            </a:r>
            <a:r>
              <a:rPr lang="en-US" sz="2200" dirty="0" smtClean="0"/>
              <a:t>service delivery models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Through the evaluation process, to </a:t>
            </a:r>
            <a:r>
              <a:rPr lang="en-US" sz="2200" b="1" dirty="0" smtClean="0"/>
              <a:t>determine the feasibility of  implementing </a:t>
            </a:r>
            <a:r>
              <a:rPr lang="en-US" sz="2200" b="1" dirty="0"/>
              <a:t> </a:t>
            </a:r>
            <a:r>
              <a:rPr lang="en-US" sz="2200" dirty="0" smtClean="0"/>
              <a:t>the O2O program throughout Ontario</a:t>
            </a:r>
            <a:endParaRPr lang="en-US" sz="22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05944"/>
            <a:ext cx="141290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89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1"/>
          <p:cNvSpPr>
            <a:spLocks noChangeArrowheads="1"/>
          </p:cNvSpPr>
          <p:nvPr/>
        </p:nvSpPr>
        <p:spPr bwMode="auto">
          <a:xfrm>
            <a:off x="1403648" y="1885474"/>
            <a:ext cx="67687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delivery of </a:t>
            </a: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74B23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O2O workshops </a:t>
            </a: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 newcomers across Ontario through 10 local service delivery agencies</a:t>
            </a:r>
          </a:p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66700" marR="0" lvl="0" indent="-2667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distribution of </a:t>
            </a: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74B23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O2O workbooks </a:t>
            </a: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for </a:t>
            </a:r>
          </a:p>
          <a:p>
            <a:pPr marL="266700" marR="0" lvl="0" indent="-2667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CA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self-directed newcomers</a:t>
            </a:r>
          </a:p>
          <a:p>
            <a:pPr marL="266700" marR="0" lvl="0" indent="-2667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66700" marR="0" lvl="0" indent="-2667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launch and continued development of </a:t>
            </a:r>
          </a:p>
          <a:p>
            <a:pPr marL="266700" marR="0" lvl="0" indent="-2667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CA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74B23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O2O website</a:t>
            </a:r>
            <a:endParaRPr kumimoji="0" lang="en-CA" sz="2400" b="1" i="0" u="none" strike="noStrike" cap="none" normalizeH="0" baseline="0" dirty="0" smtClean="0">
              <a:ln>
                <a:noFill/>
              </a:ln>
              <a:solidFill>
                <a:srgbClr val="74B23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17400" y="457217"/>
            <a:ext cx="69589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 smtClean="0">
                <a:solidFill>
                  <a:prstClr val="black"/>
                </a:solidFill>
                <a:cs typeface="Arial" charset="0"/>
              </a:rPr>
              <a:t>Scope of the </a:t>
            </a:r>
            <a:r>
              <a:rPr lang="en-US" sz="4400" b="1" dirty="0" smtClean="0">
                <a:solidFill>
                  <a:prstClr val="black"/>
                </a:solidFill>
                <a:cs typeface="Arial" charset="0"/>
              </a:rPr>
              <a:t>pilot project</a:t>
            </a:r>
            <a:endParaRPr lang="en-US" sz="4400" b="1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1290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670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137565" y="-574535"/>
            <a:ext cx="4288778" cy="18692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66938"/>
            <a:ext cx="2405497" cy="9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O2O_logo_arrow_GREEN_100%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6405" y="2986818"/>
            <a:ext cx="263226" cy="37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2" descr="O2O_logo_arrow_BLUE_100%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2989644"/>
            <a:ext cx="270268" cy="38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4" descr="O2O_logo_arrow_YELLOW_100%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66808" y="2991184"/>
            <a:ext cx="251055" cy="35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2123728" y="298681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solidFill>
                  <a:srgbClr val="000000"/>
                </a:solidFill>
                <a:cs typeface="Arial" charset="0"/>
              </a:rPr>
              <a:t>Workbook               Workshop            Website</a:t>
            </a:r>
            <a:endParaRPr lang="en-CA" sz="2000" b="1" dirty="0"/>
          </a:p>
        </p:txBody>
      </p:sp>
      <p:sp>
        <p:nvSpPr>
          <p:cNvPr id="28" name="Rectangle 27"/>
          <p:cNvSpPr/>
          <p:nvPr/>
        </p:nvSpPr>
        <p:spPr>
          <a:xfrm>
            <a:off x="0" y="-1107504"/>
            <a:ext cx="9144000" cy="1107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TextBox 28"/>
          <p:cNvSpPr txBox="1"/>
          <p:nvPr/>
        </p:nvSpPr>
        <p:spPr>
          <a:xfrm>
            <a:off x="539552" y="2420888"/>
            <a:ext cx="8136904" cy="3854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Standardized bilingual set of orientation tools for newly arrived newcomers: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Guide to sources of information in the community 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Tools and support to create a practical and feasible settlement plan 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charset="0"/>
              <a:buChar char="•"/>
              <a:defRPr/>
            </a:pPr>
            <a:endParaRPr lang="en-CA" sz="1050" dirty="0" smtClean="0">
              <a:solidFill>
                <a:srgbClr val="000000"/>
              </a:solidFill>
              <a:cs typeface="Arial" charset="0"/>
            </a:endParaRP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64089" y="5733256"/>
            <a:ext cx="3779912" cy="11247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4" name="Picture 13" descr="O2O_Logo_BILINGUAL_FR_E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59632" y="476672"/>
            <a:ext cx="6552728" cy="105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38742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5724128" y="1772816"/>
            <a:ext cx="2808312" cy="28083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5868144" y="2564904"/>
            <a:ext cx="2592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solidFill>
                  <a:schemeClr val="bg1"/>
                </a:solidFill>
              </a:rPr>
              <a:t>Project </a:t>
            </a:r>
          </a:p>
          <a:p>
            <a:pPr algn="ctr"/>
            <a:r>
              <a:rPr lang="en-CA" sz="3200" dirty="0" smtClean="0">
                <a:solidFill>
                  <a:schemeClr val="bg1"/>
                </a:solidFill>
              </a:rPr>
              <a:t>Background</a:t>
            </a:r>
          </a:p>
        </p:txBody>
      </p:sp>
      <p:pic>
        <p:nvPicPr>
          <p:cNvPr id="7" name="Picture 6" descr="O2O_Logo_BILINGUAL_FR_EN-RE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76672"/>
            <a:ext cx="4644008" cy="745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"/>
          <p:cNvSpPr>
            <a:spLocks noChangeArrowheads="1"/>
          </p:cNvSpPr>
          <p:nvPr/>
        </p:nvSpPr>
        <p:spPr bwMode="auto">
          <a:xfrm>
            <a:off x="6221038" y="2128832"/>
            <a:ext cx="2843808" cy="2797462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endParaRPr lang="fr-CA" sz="800" b="1" dirty="0">
              <a:solidFill>
                <a:schemeClr val="bg1"/>
              </a:solidFill>
              <a:latin typeface="Times New Roman" pitchFamily="18" charset="0"/>
              <a:cs typeface="Arial" charset="0"/>
            </a:endParaRPr>
          </a:p>
          <a:p>
            <a:pPr>
              <a:spcAft>
                <a:spcPts val="1000"/>
              </a:spcAft>
            </a:pPr>
            <a:endParaRPr lang="fr-CA" sz="6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2530" name="Oval 2"/>
          <p:cNvSpPr>
            <a:spLocks noChangeArrowheads="1"/>
          </p:cNvSpPr>
          <p:nvPr/>
        </p:nvSpPr>
        <p:spPr bwMode="auto">
          <a:xfrm>
            <a:off x="3147155" y="2117982"/>
            <a:ext cx="2901008" cy="2808312"/>
          </a:xfrm>
          <a:prstGeom prst="ellipse">
            <a:avLst/>
          </a:prstGeom>
          <a:solidFill>
            <a:srgbClr val="80C5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endParaRPr lang="fr-CA" sz="800" b="1" dirty="0">
              <a:latin typeface="Times New Roman" pitchFamily="18" charset="0"/>
              <a:cs typeface="Arial" charset="0"/>
            </a:endParaRPr>
          </a:p>
          <a:p>
            <a:pPr>
              <a:spcAft>
                <a:spcPts val="1000"/>
              </a:spcAft>
            </a:pPr>
            <a:endParaRPr lang="fr-CA" sz="600" b="1" dirty="0">
              <a:cs typeface="Arial" charset="0"/>
            </a:endParaRPr>
          </a:p>
        </p:txBody>
      </p:sp>
      <p:sp>
        <p:nvSpPr>
          <p:cNvPr id="16" name="Oval 2"/>
          <p:cNvSpPr>
            <a:spLocks noChangeArrowheads="1"/>
          </p:cNvSpPr>
          <p:nvPr/>
        </p:nvSpPr>
        <p:spPr bwMode="auto">
          <a:xfrm>
            <a:off x="82695" y="2085582"/>
            <a:ext cx="2874768" cy="285558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endParaRPr lang="fr-CA" sz="800" b="1" dirty="0">
              <a:latin typeface="Times New Roman" pitchFamily="18" charset="0"/>
              <a:cs typeface="Arial" pitchFamily="34" charset="0"/>
            </a:endParaRPr>
          </a:p>
          <a:p>
            <a:pPr>
              <a:spcAft>
                <a:spcPts val="1000"/>
              </a:spcAft>
              <a:defRPr/>
            </a:pPr>
            <a:endParaRPr lang="fr-CA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080" y="2559095"/>
            <a:ext cx="2306637" cy="16619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Curriculum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Development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2009 - 2011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44341" y="2466762"/>
            <a:ext cx="2306637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PHASE 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Program Design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Pilot Testing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2012 - 2013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91192" y="2420888"/>
            <a:ext cx="2306637" cy="2092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PHASE 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Province-Wide Implementation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2013 and onwards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(to be determined based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 evaluation results)</a:t>
            </a: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1591220" y="404664"/>
            <a:ext cx="7229252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>
                <a:cs typeface="Arial" charset="0"/>
              </a:rPr>
              <a:t>Project </a:t>
            </a:r>
            <a:r>
              <a:rPr lang="en-US" sz="4400" b="1" dirty="0" smtClean="0">
                <a:cs typeface="Arial" charset="0"/>
              </a:rPr>
              <a:t>Development </a:t>
            </a:r>
            <a:r>
              <a:rPr lang="en-US" sz="4400" b="1" dirty="0">
                <a:cs typeface="Arial" charset="0"/>
              </a:rPr>
              <a:t>Plan</a:t>
            </a:r>
          </a:p>
          <a:p>
            <a:endParaRPr lang="en-US" sz="4200" b="1" dirty="0"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6761" y="2477841"/>
            <a:ext cx="2306637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PHASE 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1290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OSTI Immigrant servic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69318"/>
            <a:ext cx="2016224" cy="7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ocasi_logo-2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9" y="3841526"/>
            <a:ext cx="1080120" cy="91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Boreal_logo_couleu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9" y="3027700"/>
            <a:ext cx="1008112" cy="74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GBC_Logo_col_RGB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4849638"/>
            <a:ext cx="1008112" cy="59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563888" y="232006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Lead Agency </a:t>
            </a:r>
            <a:endParaRPr lang="en-CA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63888" y="3193454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Francophone Coordinator</a:t>
            </a:r>
            <a:endParaRPr lang="en-C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398554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O2O Website and </a:t>
            </a:r>
          </a:p>
          <a:p>
            <a:r>
              <a:rPr lang="en-CA" b="1" dirty="0" smtClean="0"/>
              <a:t>Facilitators’ Training Provider </a:t>
            </a:r>
            <a:endParaRPr lang="en-CA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499365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Transition Consultant </a:t>
            </a:r>
            <a:endParaRPr lang="en-CA" b="1" dirty="0"/>
          </a:p>
        </p:txBody>
      </p: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1691680" y="404664"/>
            <a:ext cx="816535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cs typeface="Arial" charset="0"/>
              </a:rPr>
              <a:t>O2O Project Partners</a:t>
            </a:r>
            <a:endParaRPr lang="en-US" sz="4400" b="1" dirty="0">
              <a:cs typeface="Arial" charset="0"/>
            </a:endParaRPr>
          </a:p>
        </p:txBody>
      </p:sp>
      <p:sp>
        <p:nvSpPr>
          <p:cNvPr id="18" name="TextBox 24"/>
          <p:cNvSpPr txBox="1">
            <a:spLocks noChangeArrowheads="1"/>
          </p:cNvSpPr>
          <p:nvPr/>
        </p:nvSpPr>
        <p:spPr bwMode="auto">
          <a:xfrm>
            <a:off x="6399" y="377368"/>
            <a:ext cx="7207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 sz="4400" b="1" dirty="0" smtClean="0">
                <a:solidFill>
                  <a:schemeClr val="bg1"/>
                </a:solidFill>
                <a:cs typeface="Arial" charset="0"/>
              </a:rPr>
              <a:t>2.</a:t>
            </a:r>
            <a:endParaRPr lang="en-CA" sz="4400" b="1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88640"/>
            <a:ext cx="141290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1735236" y="980728"/>
            <a:ext cx="20446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PHASE 2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5217</TotalTime>
  <Words>928</Words>
  <Application>Microsoft Office PowerPoint</Application>
  <PresentationFormat>On-screen Show (4:3)</PresentationFormat>
  <Paragraphs>337</Paragraphs>
  <Slides>32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COSTI Immigrant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Mariade</dc:creator>
  <cp:lastModifiedBy>Rahila Mushtaq</cp:lastModifiedBy>
  <cp:revision>291</cp:revision>
  <cp:lastPrinted>2012-09-18T19:11:53Z</cp:lastPrinted>
  <dcterms:created xsi:type="dcterms:W3CDTF">2012-05-31T13:33:09Z</dcterms:created>
  <dcterms:modified xsi:type="dcterms:W3CDTF">2012-11-02T19:17:54Z</dcterms:modified>
</cp:coreProperties>
</file>